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9"/>
  </p:notesMasterIdLst>
  <p:sldIdLst>
    <p:sldId id="433" r:id="rId2"/>
    <p:sldId id="727" r:id="rId3"/>
    <p:sldId id="654" r:id="rId4"/>
    <p:sldId id="534" r:id="rId5"/>
    <p:sldId id="536" r:id="rId6"/>
    <p:sldId id="535" r:id="rId7"/>
    <p:sldId id="542" r:id="rId8"/>
    <p:sldId id="537" r:id="rId9"/>
    <p:sldId id="551" r:id="rId10"/>
    <p:sldId id="552" r:id="rId11"/>
    <p:sldId id="546" r:id="rId12"/>
    <p:sldId id="553" r:id="rId13"/>
    <p:sldId id="724" r:id="rId14"/>
    <p:sldId id="538" r:id="rId15"/>
    <p:sldId id="576" r:id="rId16"/>
    <p:sldId id="540" r:id="rId17"/>
    <p:sldId id="577" r:id="rId18"/>
    <p:sldId id="578" r:id="rId19"/>
    <p:sldId id="579" r:id="rId20"/>
    <p:sldId id="653" r:id="rId21"/>
    <p:sldId id="580" r:id="rId22"/>
    <p:sldId id="581" r:id="rId23"/>
    <p:sldId id="582" r:id="rId24"/>
    <p:sldId id="583" r:id="rId25"/>
    <p:sldId id="584" r:id="rId26"/>
    <p:sldId id="585" r:id="rId27"/>
    <p:sldId id="705" r:id="rId28"/>
    <p:sldId id="424" r:id="rId29"/>
    <p:sldId id="718" r:id="rId30"/>
    <p:sldId id="719" r:id="rId31"/>
    <p:sldId id="720" r:id="rId32"/>
    <p:sldId id="712" r:id="rId33"/>
    <p:sldId id="598" r:id="rId34"/>
    <p:sldId id="600" r:id="rId35"/>
    <p:sldId id="706" r:id="rId36"/>
    <p:sldId id="707" r:id="rId37"/>
    <p:sldId id="708" r:id="rId38"/>
    <p:sldId id="349" r:id="rId39"/>
    <p:sldId id="713" r:id="rId40"/>
    <p:sldId id="709" r:id="rId41"/>
    <p:sldId id="725" r:id="rId42"/>
    <p:sldId id="726" r:id="rId43"/>
    <p:sldId id="595" r:id="rId44"/>
    <p:sldId id="663" r:id="rId45"/>
    <p:sldId id="384" r:id="rId46"/>
    <p:sldId id="385" r:id="rId47"/>
    <p:sldId id="383" r:id="rId48"/>
    <p:sldId id="390" r:id="rId49"/>
    <p:sldId id="677" r:id="rId50"/>
    <p:sldId id="721" r:id="rId51"/>
    <p:sldId id="722" r:id="rId52"/>
    <p:sldId id="723" r:id="rId53"/>
    <p:sldId id="678" r:id="rId54"/>
    <p:sldId id="679" r:id="rId55"/>
    <p:sldId id="685" r:id="rId56"/>
    <p:sldId id="680" r:id="rId57"/>
    <p:sldId id="681" r:id="rId58"/>
    <p:sldId id="682" r:id="rId59"/>
    <p:sldId id="683" r:id="rId60"/>
    <p:sldId id="686" r:id="rId61"/>
    <p:sldId id="689" r:id="rId62"/>
    <p:sldId id="690" r:id="rId63"/>
    <p:sldId id="691" r:id="rId64"/>
    <p:sldId id="692" r:id="rId65"/>
    <p:sldId id="687" r:id="rId66"/>
    <p:sldId id="688" r:id="rId67"/>
    <p:sldId id="693" r:id="rId68"/>
    <p:sldId id="694" r:id="rId69"/>
    <p:sldId id="695" r:id="rId70"/>
    <p:sldId id="696" r:id="rId71"/>
    <p:sldId id="698" r:id="rId72"/>
    <p:sldId id="699" r:id="rId73"/>
    <p:sldId id="700" r:id="rId74"/>
    <p:sldId id="701" r:id="rId75"/>
    <p:sldId id="702" r:id="rId76"/>
    <p:sldId id="703" r:id="rId77"/>
    <p:sldId id="704" r:id="rId7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FFFF00"/>
    <a:srgbClr val="71DFF5"/>
    <a:srgbClr val="800080"/>
    <a:srgbClr val="660033"/>
    <a:srgbClr val="FF9933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-71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169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370441-13F5-4F5E-B76C-DBE89E32AF0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22F825-5D98-4CA2-B1FC-98DA258B6447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5129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30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31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32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33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34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35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36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37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38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39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40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41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42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43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44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45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46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47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48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49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50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51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52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53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54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55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56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57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58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59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085D6-18B3-47D8-B3E5-0C0480D394D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313B5-F262-4166-96E9-F84992AE615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DFE222D-202C-4D91-8AC0-AC4611D9490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9D3324F-6DB5-46DC-A3BE-23063FCC459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6AAF559-5CC0-42B8-A3FA-491400C5C2F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C81A-C0BD-469F-A7B8-B2C66265F85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1AD8A-9D23-4FD8-872D-CA2E6D7F0E4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C904E-4631-4B26-9F76-7192A925C5F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3AF4F-CCD9-426A-BA68-6BE993198FC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F69AF-3C04-4DA4-B52B-9E21A46FC52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0E8C3-113B-4E5A-A7A5-905CE1C4C6B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0D600-F213-4099-AE29-CF8AFC2F8A1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939C8-9F9A-4325-90C5-6A3664B6191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/>
            </a:lvl1pPr>
          </a:lstStyle>
          <a:p>
            <a:endParaRPr lang="en-US" altLang="zh-TW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/>
            </a:lvl1pPr>
          </a:lstStyle>
          <a:p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fld id="{819D5801-898B-4BBA-8C5B-3FBD4289C9BA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kumimoji="1"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4ABA7F8-DF91-4D3E-946F-575FF5B15BF2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636588"/>
            <a:ext cx="8382000" cy="1963737"/>
          </a:xfrm>
        </p:spPr>
        <p:txBody>
          <a:bodyPr/>
          <a:lstStyle/>
          <a:p>
            <a:pPr algn="l"/>
            <a:r>
              <a:rPr lang="zh-TW" altLang="en-US" sz="2800" dirty="0" smtClean="0">
                <a:solidFill>
                  <a:srgbClr val="660066"/>
                </a:solidFill>
                <a:latin typeface="+mn-lt"/>
              </a:rPr>
              <a:t>經濟學</a:t>
            </a:r>
            <a:r>
              <a:rPr lang="zh-TW" altLang="en-US" sz="2800" dirty="0">
                <a:solidFill>
                  <a:srgbClr val="660066"/>
                </a:solidFill>
                <a:latin typeface="+mn-lt"/>
              </a:rPr>
              <a:t/>
            </a:r>
            <a:br>
              <a:rPr lang="zh-TW" altLang="en-US" sz="2800" dirty="0">
                <a:solidFill>
                  <a:srgbClr val="660066"/>
                </a:solidFill>
                <a:latin typeface="+mn-lt"/>
              </a:rPr>
            </a:br>
            <a:r>
              <a:rPr lang="zh-TW" altLang="en-US" sz="2800" dirty="0">
                <a:solidFill>
                  <a:srgbClr val="660066"/>
                </a:solidFill>
                <a:latin typeface="+mn-lt"/>
              </a:rPr>
              <a:t/>
            </a:r>
            <a:br>
              <a:rPr lang="zh-TW" altLang="en-US" sz="2800" dirty="0">
                <a:solidFill>
                  <a:srgbClr val="660066"/>
                </a:solidFill>
                <a:latin typeface="+mn-lt"/>
              </a:rPr>
            </a:br>
            <a:r>
              <a:rPr lang="en-US" altLang="zh-TW" sz="6000" dirty="0" smtClean="0">
                <a:solidFill>
                  <a:srgbClr val="660066"/>
                </a:solidFill>
                <a:latin typeface="+mn-lt"/>
              </a:rPr>
              <a:t>09  </a:t>
            </a:r>
            <a:r>
              <a:rPr lang="zh-TW" altLang="en-US" sz="6000" dirty="0">
                <a:solidFill>
                  <a:srgbClr val="660066"/>
                </a:solidFill>
                <a:latin typeface="+mn-lt"/>
              </a:rPr>
              <a:t>貨幣</a:t>
            </a:r>
            <a:r>
              <a:rPr lang="zh-TW" altLang="en-US" sz="6000" dirty="0" smtClean="0">
                <a:solidFill>
                  <a:srgbClr val="660066"/>
                </a:solidFill>
                <a:latin typeface="+mn-lt"/>
              </a:rPr>
              <a:t>與金融</a:t>
            </a:r>
            <a:endParaRPr lang="en-US" altLang="zh-TW" sz="6000" dirty="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326661" name="內容版面配置區 2"/>
          <p:cNvSpPr>
            <a:spLocks/>
          </p:cNvSpPr>
          <p:nvPr/>
        </p:nvSpPr>
        <p:spPr bwMode="auto">
          <a:xfrm>
            <a:off x="1669312" y="3349256"/>
            <a:ext cx="5071730" cy="177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zh-TW" altLang="en-US" sz="2400" dirty="0">
                <a:latin typeface="+mn-lt"/>
              </a:rPr>
              <a:t>黃春興  </a:t>
            </a:r>
            <a:r>
              <a:rPr lang="zh-TW" altLang="en-US" sz="2400" dirty="0" smtClean="0">
                <a:latin typeface="+mn-lt"/>
              </a:rPr>
              <a:t> </a:t>
            </a:r>
            <a:endParaRPr lang="en-US" altLang="zh-TW" sz="2400" dirty="0" smtClean="0">
              <a:latin typeface="+mn-lt"/>
            </a:endParaRP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zh-TW" altLang="en-US" sz="2400" dirty="0" smtClean="0">
                <a:latin typeface="+mn-lt"/>
              </a:rPr>
              <a:t>台</a:t>
            </a:r>
            <a:r>
              <a:rPr lang="zh-TW" altLang="en-US" sz="2400" dirty="0">
                <a:latin typeface="+mn-lt"/>
              </a:rPr>
              <a:t>積館 </a:t>
            </a:r>
            <a:r>
              <a:rPr lang="en-US" altLang="zh-TW" sz="2400" dirty="0">
                <a:latin typeface="+mn-lt"/>
              </a:rPr>
              <a:t>717</a:t>
            </a:r>
            <a:r>
              <a:rPr lang="zh-TW" altLang="en-US" sz="2400" dirty="0">
                <a:latin typeface="+mn-lt"/>
              </a:rPr>
              <a:t>室 </a:t>
            </a:r>
            <a:r>
              <a:rPr lang="zh-TW" altLang="en-US" sz="2400" dirty="0" smtClean="0">
                <a:latin typeface="+mn-lt"/>
              </a:rPr>
              <a:t> </a:t>
            </a:r>
            <a:endParaRPr lang="en-US" altLang="zh-TW" sz="2400" dirty="0" smtClean="0">
              <a:latin typeface="+mn-lt"/>
            </a:endParaRP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zh-TW" sz="2400" dirty="0" smtClean="0">
                <a:latin typeface="+mn-lt"/>
              </a:rPr>
              <a:t>cshwang@mx.nthu.edu.tw</a:t>
            </a:r>
            <a:endParaRPr lang="en-US" altLang="zh-TW" sz="2400" dirty="0">
              <a:latin typeface="+mn-lt"/>
            </a:endParaRP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altLang="zh-TW" sz="24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BE6D-3FEC-4957-A85A-A355FCEAECC7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34894" cy="899040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800080"/>
                </a:solidFill>
                <a:latin typeface="+mn-lt"/>
              </a:rPr>
              <a:t>1.6  </a:t>
            </a:r>
            <a:r>
              <a:rPr lang="zh-TW" altLang="en-US" sz="4000" dirty="0">
                <a:solidFill>
                  <a:srgbClr val="800080"/>
                </a:solidFill>
                <a:latin typeface="+mn-lt"/>
              </a:rPr>
              <a:t>貨幣的使用成本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888" y="1330036"/>
            <a:ext cx="7433954" cy="4956316"/>
          </a:xfrm>
        </p:spPr>
        <p:txBody>
          <a:bodyPr/>
          <a:lstStyle/>
          <a:p>
            <a:pPr marL="571500" indent="-571500"/>
            <a:r>
              <a:rPr lang="zh-TW" altLang="en-US" sz="2800" dirty="0">
                <a:latin typeface="新細明體" pitchFamily="18" charset="-120"/>
              </a:rPr>
              <a:t>魚何以在歷史上未能成為貨幣？</a:t>
            </a:r>
          </a:p>
          <a:p>
            <a:pPr marL="920750" lvl="1" indent="-571500">
              <a:buSzTx/>
              <a:buFont typeface="Wingdings" pitchFamily="2" charset="2"/>
              <a:buAutoNum type="arabicParenR"/>
            </a:pPr>
            <a:r>
              <a:rPr lang="zh-TW" altLang="en-US" sz="2400" dirty="0">
                <a:latin typeface="新細明體" pitchFamily="18" charset="-120"/>
              </a:rPr>
              <a:t>攜帶與搬運成本：</a:t>
            </a:r>
          </a:p>
          <a:p>
            <a:pPr marL="1135063" lvl="2" indent="-495300"/>
            <a:r>
              <a:rPr lang="zh-TW" altLang="en-US" sz="2400" dirty="0">
                <a:latin typeface="新細明體" pitchFamily="18" charset="-120"/>
              </a:rPr>
              <a:t>帶一桶魚去交易，攜帶與搬運成本高於棉布。</a:t>
            </a:r>
          </a:p>
          <a:p>
            <a:pPr marL="920750" lvl="1" indent="-571500">
              <a:buSzTx/>
              <a:buFont typeface="Wingdings" pitchFamily="2" charset="2"/>
              <a:buAutoNum type="arabicParenR"/>
            </a:pPr>
            <a:r>
              <a:rPr lang="zh-TW" altLang="en-US" sz="2400" dirty="0">
                <a:latin typeface="新細明體" pitchFamily="18" charset="-120"/>
              </a:rPr>
              <a:t>貯存成本：</a:t>
            </a:r>
          </a:p>
          <a:p>
            <a:pPr marL="1135063" lvl="2" indent="-495300"/>
            <a:r>
              <a:rPr lang="zh-TW" altLang="en-US" sz="2400" dirty="0">
                <a:latin typeface="新細明體" pitchFamily="18" charset="-120"/>
              </a:rPr>
              <a:t>供氧氣、換水、或防腐手續都是魚在轉手          之前持有者所必須花費的成本。</a:t>
            </a:r>
          </a:p>
          <a:p>
            <a:pPr marL="920750" lvl="1" indent="-571500">
              <a:buSzTx/>
              <a:buFont typeface="Wingdings" pitchFamily="2" charset="2"/>
              <a:buAutoNum type="arabicParenR"/>
            </a:pPr>
            <a:r>
              <a:rPr lang="zh-TW" altLang="en-US" sz="2400" dirty="0">
                <a:latin typeface="新細明體" pitchFamily="18" charset="-120"/>
              </a:rPr>
              <a:t>取得（製作）成本：</a:t>
            </a:r>
          </a:p>
          <a:p>
            <a:pPr marL="1135063" lvl="2" indent="-495300"/>
            <a:r>
              <a:rPr lang="zh-TW" altLang="en-US" sz="2400" dirty="0">
                <a:latin typeface="新細明體" pitchFamily="18" charset="-120"/>
              </a:rPr>
              <a:t>當為貨幣的物品不能是無成本便可取得。</a:t>
            </a:r>
          </a:p>
          <a:p>
            <a:pPr marL="1135063" lvl="2" indent="-495300"/>
            <a:r>
              <a:rPr lang="zh-TW" altLang="en-US" sz="2400" dirty="0">
                <a:latin typeface="新細明體" pitchFamily="18" charset="-120"/>
              </a:rPr>
              <a:t>若以貝殼或龜甲為貨幣，除非經過仔細加工雕刻過，否則它們一定不能是當地土產的龜貝</a:t>
            </a:r>
            <a:r>
              <a:rPr lang="zh-TW" altLang="en-US" sz="2500" dirty="0">
                <a:latin typeface="新細明體" pitchFamily="18" charset="-120"/>
              </a:rPr>
              <a:t>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AD7F-7814-4121-AA3F-8013F7FD7C2E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444420" name="Rectangle 4"/>
          <p:cNvSpPr>
            <a:spLocks noChangeArrowheads="1"/>
          </p:cNvSpPr>
          <p:nvPr/>
        </p:nvSpPr>
        <p:spPr bwMode="auto">
          <a:xfrm>
            <a:off x="611189" y="1306286"/>
            <a:ext cx="7190900" cy="430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342900" indent="-342900" algn="just" eaLnBrk="0" hangingPunct="0">
              <a:lnSpc>
                <a:spcPct val="180000"/>
              </a:lnSpc>
              <a:buFont typeface="Wingdings" pitchFamily="2" charset="2"/>
              <a:buChar char="u"/>
            </a:pPr>
            <a:r>
              <a:rPr lang="zh-TW" altLang="en-US" dirty="0" smtClean="0">
                <a:latin typeface="+mn-lt"/>
              </a:rPr>
              <a:t> 找零，是使用貨幣的</a:t>
            </a:r>
            <a:r>
              <a:rPr lang="zh-TW" altLang="en-US" dirty="0">
                <a:latin typeface="+mn-lt"/>
              </a:rPr>
              <a:t>一項交易成本</a:t>
            </a:r>
            <a:r>
              <a:rPr lang="zh-TW" altLang="en-US" dirty="0" smtClean="0">
                <a:latin typeface="+mn-lt"/>
              </a:rPr>
              <a:t>。</a:t>
            </a:r>
            <a:endParaRPr lang="en-US" altLang="zh-TW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80000"/>
              </a:lnSpc>
              <a:buFontTx/>
              <a:buAutoNum type="arabicParenR"/>
            </a:pPr>
            <a:r>
              <a:rPr lang="zh-TW" altLang="en-US" sz="2400" dirty="0" smtClean="0">
                <a:latin typeface="+mn-lt"/>
              </a:rPr>
              <a:t>為了找零，同時存在多元貨幣。</a:t>
            </a:r>
            <a:endParaRPr lang="zh-TW" altLang="en-US" sz="2400" dirty="0">
              <a:latin typeface="+mn-lt"/>
            </a:endParaRPr>
          </a:p>
          <a:p>
            <a:pPr marL="800100" lvl="1" indent="-342900">
              <a:lnSpc>
                <a:spcPct val="180000"/>
              </a:lnSpc>
              <a:buFontTx/>
              <a:buAutoNum type="arabicParenR"/>
            </a:pPr>
            <a:r>
              <a:rPr lang="zh-TW" altLang="en-US" sz="2400" dirty="0">
                <a:latin typeface="+mn-lt"/>
              </a:rPr>
              <a:t>中國傳統的多元貨幣：黃金、銀兩、</a:t>
            </a:r>
            <a:r>
              <a:rPr lang="zh-TW" altLang="en-US" sz="2400" dirty="0" smtClean="0">
                <a:latin typeface="+mn-lt"/>
              </a:rPr>
              <a:t>銅錢。</a:t>
            </a:r>
            <a:endParaRPr lang="zh-TW" altLang="en-US" sz="2400" dirty="0">
              <a:latin typeface="+mn-lt"/>
            </a:endParaRPr>
          </a:p>
          <a:p>
            <a:pPr marL="800100" lvl="1" indent="-342900" algn="just" eaLnBrk="0" hangingPunct="0">
              <a:lnSpc>
                <a:spcPct val="180000"/>
              </a:lnSpc>
              <a:buFontTx/>
              <a:buAutoNum type="arabicParenR"/>
            </a:pPr>
            <a:r>
              <a:rPr lang="zh-TW" altLang="en-US" sz="2400" dirty="0">
                <a:latin typeface="+mn-lt"/>
              </a:rPr>
              <a:t>貨幣與貨幣之間存在著兌換</a:t>
            </a:r>
            <a:r>
              <a:rPr lang="zh-TW" altLang="en-US" sz="2400" dirty="0" smtClean="0">
                <a:latin typeface="+mn-lt"/>
              </a:rPr>
              <a:t>條件。兌換是完成交易的一項成本</a:t>
            </a:r>
            <a:r>
              <a:rPr lang="zh-TW" altLang="en-US" sz="2400" dirty="0">
                <a:latin typeface="+mn-lt"/>
              </a:rPr>
              <a:t>。</a:t>
            </a:r>
          </a:p>
          <a:p>
            <a:pPr marL="342900" indent="-342900" algn="just" eaLnBrk="0" hangingPunct="0">
              <a:lnSpc>
                <a:spcPct val="180000"/>
              </a:lnSpc>
              <a:buFontTx/>
              <a:buAutoNum type="arabicParenR"/>
            </a:pPr>
            <a:endParaRPr lang="en-US" altLang="zh-TW" dirty="0">
              <a:latin typeface="+mn-lt"/>
            </a:endParaRPr>
          </a:p>
        </p:txBody>
      </p:sp>
      <p:sp>
        <p:nvSpPr>
          <p:cNvPr id="444422" name="Rectangle 6"/>
          <p:cNvSpPr>
            <a:spLocks noChangeArrowheads="1"/>
          </p:cNvSpPr>
          <p:nvPr/>
        </p:nvSpPr>
        <p:spPr bwMode="auto">
          <a:xfrm>
            <a:off x="457200" y="122238"/>
            <a:ext cx="7511143" cy="89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altLang="zh-TW" sz="4000" b="1" dirty="0" smtClean="0">
                <a:solidFill>
                  <a:srgbClr val="800080"/>
                </a:solidFill>
                <a:latin typeface="+mn-lt"/>
              </a:rPr>
              <a:t>1.7  </a:t>
            </a:r>
            <a:r>
              <a:rPr lang="zh-TW" altLang="en-US" sz="4000" b="1" dirty="0" smtClean="0">
                <a:solidFill>
                  <a:srgbClr val="800080"/>
                </a:solidFill>
                <a:latin typeface="+mn-lt"/>
              </a:rPr>
              <a:t>貨幣</a:t>
            </a:r>
            <a:r>
              <a:rPr lang="zh-TW" altLang="en-US" sz="4000" b="1" dirty="0">
                <a:solidFill>
                  <a:srgbClr val="800080"/>
                </a:solidFill>
                <a:latin typeface="+mn-lt"/>
              </a:rPr>
              <a:t>的找零問題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D132-3EB2-44B7-903F-4C7F17DB4F84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9"/>
            <a:ext cx="7321138" cy="827788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800080"/>
                </a:solidFill>
                <a:latin typeface="+mn-lt"/>
              </a:rPr>
              <a:t>1.8 </a:t>
            </a:r>
            <a:r>
              <a:rPr lang="zh-TW" altLang="en-US" sz="4000" dirty="0" smtClean="0">
                <a:solidFill>
                  <a:srgbClr val="800080"/>
                </a:solidFill>
                <a:latin typeface="+mn-lt"/>
              </a:rPr>
              <a:t>交易</a:t>
            </a:r>
            <a:r>
              <a:rPr lang="zh-TW" altLang="en-US" sz="4000" dirty="0">
                <a:solidFill>
                  <a:srgbClr val="800080"/>
                </a:solidFill>
                <a:latin typeface="+mn-lt"/>
              </a:rPr>
              <a:t>媒介價值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894" y="1330036"/>
            <a:ext cx="7220197" cy="4504028"/>
          </a:xfrm>
        </p:spPr>
        <p:txBody>
          <a:bodyPr/>
          <a:lstStyle/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zh-TW" altLang="en-US" sz="2800" dirty="0" smtClean="0"/>
              <a:t>貨幣在交易時帶給個人方便的效用，為其交易媒介價值。</a:t>
            </a:r>
            <a:endParaRPr lang="en-US" altLang="zh-TW" sz="2800" dirty="0" smtClean="0"/>
          </a:p>
          <a:p>
            <a:pPr marL="801687" lvl="1" indent="-457200">
              <a:lnSpc>
                <a:spcPct val="130000"/>
              </a:lnSpc>
            </a:pPr>
            <a:r>
              <a:rPr lang="zh-TW" altLang="en-US" sz="2400" dirty="0" smtClean="0"/>
              <a:t>人們</a:t>
            </a:r>
            <a:r>
              <a:rPr lang="zh-TW" altLang="en-US" sz="2400" dirty="0"/>
              <a:t>若以多餘的商品交換金屬貨幣，必定認為金屬貨幣在</a:t>
            </a:r>
            <a:r>
              <a:rPr lang="zh-TW" altLang="en-US" sz="2400" dirty="0">
                <a:solidFill>
                  <a:srgbClr val="FF0000"/>
                </a:solidFill>
              </a:rPr>
              <a:t>再交易</a:t>
            </a:r>
            <a:r>
              <a:rPr lang="zh-TW" altLang="en-US" sz="2400" dirty="0"/>
              <a:t>時帶給他的效用大過這些商品的效用</a:t>
            </a:r>
            <a:r>
              <a:rPr lang="zh-TW" altLang="en-US" sz="2400" dirty="0" smtClean="0"/>
              <a:t>。</a:t>
            </a:r>
            <a:endParaRPr lang="zh-TW" altLang="en-US" sz="2400" dirty="0"/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zh-TW" altLang="en-US" sz="2800" dirty="0" smtClean="0"/>
              <a:t>交易</a:t>
            </a:r>
            <a:r>
              <a:rPr lang="zh-TW" altLang="en-US" sz="2800" dirty="0"/>
              <a:t>媒介價值所稱的</a:t>
            </a:r>
            <a:r>
              <a:rPr lang="zh-TW" altLang="en-US" sz="2800" dirty="0" smtClean="0"/>
              <a:t>效用，是</a:t>
            </a:r>
            <a:r>
              <a:rPr lang="zh-TW" altLang="en-US" sz="2800" dirty="0"/>
              <a:t>減少交易</a:t>
            </a:r>
            <a:r>
              <a:rPr lang="zh-TW" altLang="en-US" sz="2800" dirty="0" smtClean="0"/>
              <a:t>成本而帶</a:t>
            </a:r>
            <a:r>
              <a:rPr lang="zh-TW" altLang="en-US" sz="2800" dirty="0"/>
              <a:t>給他的效用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lvl="1">
              <a:lnSpc>
                <a:spcPct val="130000"/>
              </a:lnSpc>
            </a:pPr>
            <a:r>
              <a:rPr lang="zh-TW" altLang="en-US" sz="2400" dirty="0" smtClean="0"/>
              <a:t>商品的效用是直接消費的效用。</a:t>
            </a:r>
            <a:endParaRPr lang="en-US" altLang="zh-TW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3050495-530A-4A42-BFCD-43573B9A225B}" type="slidenum">
              <a:rPr lang="en-US" altLang="zh-TW"/>
              <a:pPr/>
              <a:t>13</a:t>
            </a:fld>
            <a:endParaRPr lang="en-US" altLang="zh-TW" dirty="0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319" y="377122"/>
            <a:ext cx="7522978" cy="4693642"/>
          </a:xfrm>
        </p:spPr>
        <p:txBody>
          <a:bodyPr/>
          <a:lstStyle/>
          <a:p>
            <a:pPr algn="ctr"/>
            <a:r>
              <a:rPr lang="zh-TW" altLang="en-US" sz="5100" dirty="0" smtClean="0">
                <a:solidFill>
                  <a:srgbClr val="FF0000"/>
                </a:solidFill>
              </a:rPr>
              <a:t>二、</a:t>
            </a:r>
            <a:r>
              <a:rPr lang="zh-TW" altLang="en-US" sz="5100" dirty="0">
                <a:solidFill>
                  <a:srgbClr val="FF0000"/>
                </a:solidFill>
              </a:rPr>
              <a:t/>
            </a:r>
            <a:br>
              <a:rPr lang="zh-TW" altLang="en-US" sz="5100" dirty="0">
                <a:solidFill>
                  <a:srgbClr val="FF0000"/>
                </a:solidFill>
              </a:rPr>
            </a:br>
            <a:r>
              <a:rPr lang="zh-TW" altLang="en-US" sz="5100" dirty="0">
                <a:solidFill>
                  <a:srgbClr val="FF0000"/>
                </a:solidFill>
              </a:rPr>
              <a:t/>
            </a:r>
            <a:br>
              <a:rPr lang="zh-TW" altLang="en-US" sz="5100" dirty="0">
                <a:solidFill>
                  <a:srgbClr val="FF0000"/>
                </a:solidFill>
              </a:rPr>
            </a:br>
            <a:r>
              <a:rPr lang="zh-TW" altLang="en-US" sz="5100" dirty="0" smtClean="0">
                <a:solidFill>
                  <a:srgbClr val="FF0000"/>
                </a:solidFill>
              </a:rPr>
              <a:t>金屬貨幣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dirty="0">
                <a:solidFill>
                  <a:srgbClr val="FF0000"/>
                </a:solidFill>
              </a:rPr>
              <a:t/>
            </a:r>
            <a:br>
              <a:rPr lang="en-US" altLang="zh-TW" dirty="0">
                <a:solidFill>
                  <a:srgbClr val="FF0000"/>
                </a:solidFill>
              </a:rPr>
            </a:br>
            <a:endParaRPr lang="zh-TW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1CF6-D443-4757-A245-3F6D80022F6D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463642" cy="875289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800080"/>
                </a:solidFill>
                <a:latin typeface="+mn-lt"/>
              </a:rPr>
              <a:t>2.1   </a:t>
            </a:r>
            <a:r>
              <a:rPr lang="zh-TW" altLang="en-US" sz="4000" dirty="0" smtClean="0">
                <a:solidFill>
                  <a:srgbClr val="800080"/>
                </a:solidFill>
                <a:latin typeface="+mn-lt"/>
              </a:rPr>
              <a:t>金屬貨幣的優勢</a:t>
            </a:r>
            <a:endParaRPr lang="zh-TW" altLang="en-US" sz="4000" dirty="0">
              <a:solidFill>
                <a:srgbClr val="800080"/>
              </a:solidFill>
              <a:latin typeface="+mn-lt"/>
            </a:endParaRP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61" y="1187532"/>
            <a:ext cx="7334931" cy="2256312"/>
          </a:xfrm>
        </p:spPr>
        <p:txBody>
          <a:bodyPr/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2800" dirty="0"/>
              <a:t>金屬貨幣因它的不易腐朽、易分割、攜帶，逐漸取代其他商品貨幣。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2800" dirty="0"/>
              <a:t>金屬貨幣的價格＝金屬的</a:t>
            </a:r>
            <a:r>
              <a:rPr lang="zh-TW" altLang="en-US" sz="2800" dirty="0" smtClean="0"/>
              <a:t>價格</a:t>
            </a:r>
            <a:endParaRPr lang="en-US" altLang="zh-TW" sz="2800" dirty="0" smtClean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2800" dirty="0" smtClean="0"/>
              <a:t>金屬之價格的決定：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endParaRPr lang="zh-TW" altLang="en-US" sz="2800" dirty="0"/>
          </a:p>
        </p:txBody>
      </p:sp>
      <p:graphicFrame>
        <p:nvGraphicFramePr>
          <p:cNvPr id="436228" name="Object 4"/>
          <p:cNvGraphicFramePr>
            <a:graphicFrameLocks/>
          </p:cNvGraphicFramePr>
          <p:nvPr>
            <p:ph sz="half" idx="2"/>
          </p:nvPr>
        </p:nvGraphicFramePr>
        <p:xfrm>
          <a:off x="4867503" y="2945491"/>
          <a:ext cx="4050866" cy="3110925"/>
        </p:xfrm>
        <a:graphic>
          <a:graphicData uri="http://schemas.openxmlformats.org/presentationml/2006/ole">
            <p:oleObj spid="_x0000_s436228" name="Microsoft Drawing" r:id="rId3" imgW="2906640" imgH="2382480" progId="">
              <p:embed/>
            </p:oleObj>
          </a:graphicData>
        </a:graphic>
      </p:graphicFrame>
      <p:sp>
        <p:nvSpPr>
          <p:cNvPr id="436229" name="Rectangle 5"/>
          <p:cNvSpPr>
            <a:spLocks noChangeArrowheads="1"/>
          </p:cNvSpPr>
          <p:nvPr/>
        </p:nvSpPr>
        <p:spPr bwMode="auto">
          <a:xfrm>
            <a:off x="521134" y="3443845"/>
            <a:ext cx="4050866" cy="292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92150" lvl="1" indent="-347663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zh-TW" altLang="en-US" sz="2400" dirty="0" smtClean="0">
                <a:latin typeface="+mn-lt"/>
              </a:rPr>
              <a:t>假設</a:t>
            </a:r>
            <a:r>
              <a:rPr lang="zh-TW" altLang="en-US" sz="2400" dirty="0">
                <a:latin typeface="+mn-lt"/>
              </a:rPr>
              <a:t>貨幣是稻米，單位是升。</a:t>
            </a:r>
          </a:p>
          <a:p>
            <a:pPr marL="692150" lvl="1" indent="-347663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zh-TW" altLang="en-US" sz="2400" dirty="0">
                <a:latin typeface="+mn-lt"/>
              </a:rPr>
              <a:t>若新發現一個銅礦苗，銅的供給曲線從 </a:t>
            </a:r>
            <a:r>
              <a:rPr lang="en-US" altLang="zh-TW" sz="2400" dirty="0">
                <a:latin typeface="+mn-lt"/>
              </a:rPr>
              <a:t>S1 </a:t>
            </a:r>
            <a:r>
              <a:rPr lang="zh-TW" altLang="en-US" sz="2400" dirty="0">
                <a:latin typeface="+mn-lt"/>
              </a:rPr>
              <a:t>向右平移到 </a:t>
            </a:r>
            <a:r>
              <a:rPr lang="en-US" altLang="zh-TW" sz="2400" dirty="0">
                <a:latin typeface="+mn-lt"/>
              </a:rPr>
              <a:t>S2</a:t>
            </a:r>
            <a:r>
              <a:rPr lang="zh-TW" altLang="en-US" sz="2400" dirty="0">
                <a:latin typeface="+mn-lt"/>
              </a:rPr>
              <a:t>，銅的市場均衡價格則 由 </a:t>
            </a:r>
            <a:r>
              <a:rPr lang="en-US" altLang="zh-TW" sz="2400" dirty="0">
                <a:latin typeface="+mn-lt"/>
              </a:rPr>
              <a:t>P1</a:t>
            </a:r>
            <a:r>
              <a:rPr lang="zh-TW" altLang="en-US" sz="2400" dirty="0">
                <a:latin typeface="+mn-lt"/>
              </a:rPr>
              <a:t>下滑到 </a:t>
            </a:r>
            <a:r>
              <a:rPr lang="en-US" altLang="zh-TW" sz="2400" dirty="0">
                <a:latin typeface="+mn-lt"/>
              </a:rPr>
              <a:t>P2</a:t>
            </a:r>
            <a:r>
              <a:rPr lang="zh-TW" altLang="en-US" sz="2400" dirty="0">
                <a:latin typeface="+mn-lt"/>
              </a:rPr>
              <a:t>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6989-EC8F-4D46-8FEE-3FBF8B2A03F4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250825"/>
            <a:ext cx="7553944" cy="675450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800080"/>
                </a:solidFill>
                <a:latin typeface="+mn-lt"/>
              </a:rPr>
              <a:t>2.2  </a:t>
            </a:r>
            <a:r>
              <a:rPr lang="zh-TW" altLang="en-US" sz="4000" dirty="0" smtClean="0">
                <a:solidFill>
                  <a:srgbClr val="800080"/>
                </a:solidFill>
                <a:latin typeface="+mn-lt"/>
              </a:rPr>
              <a:t>貨幣</a:t>
            </a:r>
            <a:r>
              <a:rPr lang="zh-TW" altLang="en-US" sz="4000" dirty="0">
                <a:solidFill>
                  <a:srgbClr val="800080"/>
                </a:solidFill>
                <a:latin typeface="+mn-lt"/>
              </a:rPr>
              <a:t>的持有價值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2414" y="1187532"/>
            <a:ext cx="7288428" cy="4353908"/>
          </a:xfrm>
        </p:spPr>
        <p:txBody>
          <a:bodyPr/>
          <a:lstStyle/>
          <a:p>
            <a:pPr marL="571500" indent="-571500" algn="just" eaLnBrk="0" hangingPunct="0">
              <a:lnSpc>
                <a:spcPct val="15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zh-TW" altLang="en-US" sz="2400" dirty="0"/>
              <a:t>貨幣數量的多寡，會影響到貨幣與其它物品的交易條件，並影響到所它能交換到的商品的衍生效用，此即握有貨幣的效用價值，</a:t>
            </a:r>
            <a:r>
              <a:rPr lang="zh-TW" altLang="en-US" sz="2400" dirty="0" smtClean="0"/>
              <a:t>或稱貨幣</a:t>
            </a:r>
            <a:r>
              <a:rPr lang="zh-TW" altLang="en-US" sz="2400" dirty="0"/>
              <a:t>的持有價值。</a:t>
            </a:r>
          </a:p>
          <a:p>
            <a:pPr marL="571500" indent="-571500" algn="just" eaLnBrk="0" hangingPunct="0">
              <a:lnSpc>
                <a:spcPct val="15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zh-TW" altLang="en-US" sz="2400" dirty="0"/>
              <a:t>當貨幣數量的變動所造成商品價格的變動超乎個人的預期範圍時，個人偏向以物易物的交易而非以貨幣為媒介的間接交易。</a:t>
            </a:r>
          </a:p>
          <a:p>
            <a:pPr marL="571500" indent="-571500">
              <a:lnSpc>
                <a:spcPct val="150000"/>
              </a:lnSpc>
            </a:pPr>
            <a:endParaRPr lang="en-US" altLang="zh-TW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D7D7-5268-438A-B967-91F5FC18619B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34894" cy="851539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800080"/>
                </a:solidFill>
                <a:latin typeface="+mn-lt"/>
              </a:rPr>
              <a:t>2.3  </a:t>
            </a:r>
            <a:r>
              <a:rPr lang="zh-TW" altLang="en-US" sz="4000" dirty="0">
                <a:solidFill>
                  <a:srgbClr val="800080"/>
                </a:solidFill>
                <a:latin typeface="+mn-lt"/>
              </a:rPr>
              <a:t>幣值的穩定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282535"/>
            <a:ext cx="7553820" cy="5223040"/>
          </a:xfrm>
        </p:spPr>
        <p:txBody>
          <a:bodyPr/>
          <a:lstStyle/>
          <a:p>
            <a:pPr marL="571500" indent="-571500">
              <a:lnSpc>
                <a:spcPct val="130000"/>
              </a:lnSpc>
              <a:buSzTx/>
            </a:pPr>
            <a:r>
              <a:rPr lang="zh-TW" altLang="en-US" sz="2800" dirty="0"/>
              <a:t>商品的貨幣價格若不穩定或不易判定，人們不會以商品去交換貨幣。（不出售商品）</a:t>
            </a:r>
          </a:p>
          <a:p>
            <a:pPr marL="920750" lvl="1" indent="-571500" eaLnBrk="0" hangingPunct="0">
              <a:lnSpc>
                <a:spcPct val="130000"/>
              </a:lnSpc>
              <a:spcBef>
                <a:spcPct val="0"/>
              </a:spcBef>
              <a:buSzTx/>
              <a:buFont typeface="+mj-lt"/>
              <a:buAutoNum type="arabicParenR"/>
            </a:pPr>
            <a:r>
              <a:rPr lang="zh-TW" altLang="en-US" sz="2400" dirty="0"/>
              <a:t>當商品價格的變動超出預期範圍時，個人偏向以物易物的交易，而不用貨幣為交易媒介。</a:t>
            </a:r>
          </a:p>
          <a:p>
            <a:pPr marL="920750" lvl="1" indent="-571500" algn="just" eaLnBrk="0" hangingPunct="0">
              <a:lnSpc>
                <a:spcPct val="130000"/>
              </a:lnSpc>
              <a:spcBef>
                <a:spcPct val="0"/>
              </a:spcBef>
              <a:buSzTx/>
              <a:buFont typeface="+mj-lt"/>
              <a:buAutoNum type="arabicParenR"/>
            </a:pPr>
            <a:r>
              <a:rPr lang="zh-TW" altLang="en-US" sz="2400" dirty="0"/>
              <a:t>若冶煉與鑄造技術進步，金屬貨幣的生產成本大幅下降，可大量生產，致其價值大跌。</a:t>
            </a:r>
          </a:p>
          <a:p>
            <a:pPr marL="920750" lvl="1" indent="-571500" algn="just" eaLnBrk="0" hangingPunct="0">
              <a:lnSpc>
                <a:spcPct val="130000"/>
              </a:lnSpc>
              <a:spcBef>
                <a:spcPct val="0"/>
              </a:spcBef>
              <a:buSzTx/>
              <a:buFont typeface="+mj-lt"/>
              <a:buAutoNum type="arabicParenR"/>
            </a:pPr>
            <a:r>
              <a:rPr lang="zh-TW" altLang="en-US" sz="2400" dirty="0" smtClean="0"/>
              <a:t>若</a:t>
            </a:r>
            <a:r>
              <a:rPr lang="zh-TW" altLang="en-US" sz="2400" dirty="0"/>
              <a:t>其他商品的生產技術進步，該商品大量生產，商品的貨幣價格將下降，持有貨幣的價值則不斷提升。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2BBF-642B-4D35-BFDD-5420DD4B0B79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7512" y="271464"/>
            <a:ext cx="7574581" cy="773566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800080"/>
                </a:solidFill>
                <a:latin typeface="+mn-lt"/>
              </a:rPr>
              <a:t>2.4   </a:t>
            </a:r>
            <a:r>
              <a:rPr lang="zh-TW" altLang="en-US" sz="4000" dirty="0">
                <a:solidFill>
                  <a:srgbClr val="800080"/>
                </a:solidFill>
                <a:latin typeface="+mn-lt"/>
              </a:rPr>
              <a:t>金屬幣值的穩定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75" y="1282535"/>
            <a:ext cx="7285965" cy="4848390"/>
          </a:xfrm>
        </p:spPr>
        <p:txBody>
          <a:bodyPr/>
          <a:lstStyle/>
          <a:p>
            <a:pPr marL="571500" indent="-571500">
              <a:lnSpc>
                <a:spcPct val="120000"/>
              </a:lnSpc>
              <a:buSzTx/>
              <a:buFont typeface="+mj-lt"/>
              <a:buAutoNum type="arabicPeriod"/>
            </a:pPr>
            <a:r>
              <a:rPr lang="zh-TW" altLang="en-US" sz="2800" dirty="0"/>
              <a:t>除不可避免</a:t>
            </a:r>
            <a:r>
              <a:rPr lang="zh-TW" altLang="en-US" sz="2800" dirty="0" smtClean="0"/>
              <a:t>也無法預期</a:t>
            </a:r>
            <a:r>
              <a:rPr lang="zh-TW" altLang="en-US" sz="2800" dirty="0"/>
              <a:t>的</a:t>
            </a:r>
            <a:r>
              <a:rPr lang="zh-TW" altLang="en-US" sz="2800" dirty="0" smtClean="0"/>
              <a:t>天災、戰亂、人禍</a:t>
            </a:r>
            <a:r>
              <a:rPr lang="zh-TW" altLang="en-US" sz="2800" dirty="0"/>
              <a:t>外，金屬貨幣的價值大致上是穩定的。</a:t>
            </a:r>
          </a:p>
          <a:p>
            <a:pPr marL="571500" indent="-571500">
              <a:lnSpc>
                <a:spcPct val="120000"/>
              </a:lnSpc>
              <a:buSzTx/>
              <a:buFont typeface="+mj-lt"/>
              <a:buAutoNum type="arabicPeriod"/>
            </a:pPr>
            <a:r>
              <a:rPr lang="zh-TW" altLang="en-US" sz="2800" dirty="0"/>
              <a:t>一般關心的所謂惡性通貨膨脹問題，並不會在金屬貨幣經濟中發生。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330C-C4E0-494D-AC95-3FA8374B2A54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90513"/>
            <a:ext cx="7582395" cy="707014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800080"/>
                </a:solidFill>
                <a:latin typeface="+mn-lt"/>
              </a:rPr>
              <a:t>2.5  </a:t>
            </a:r>
            <a:r>
              <a:rPr lang="zh-TW" altLang="en-US" sz="4000" dirty="0" smtClean="0">
                <a:solidFill>
                  <a:srgbClr val="800080"/>
                </a:solidFill>
                <a:latin typeface="+mn-lt"/>
              </a:rPr>
              <a:t>私</a:t>
            </a:r>
            <a:r>
              <a:rPr lang="zh-TW" altLang="en-US" sz="4000" dirty="0">
                <a:solidFill>
                  <a:srgbClr val="800080"/>
                </a:solidFill>
                <a:latin typeface="+mn-lt"/>
              </a:rPr>
              <a:t>鑄貨幣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163782"/>
            <a:ext cx="7482692" cy="5365606"/>
          </a:xfrm>
        </p:spPr>
        <p:txBody>
          <a:bodyPr/>
          <a:lstStyle/>
          <a:p>
            <a:pPr marL="571500" indent="-57150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zh-TW" altLang="en-US" sz="2800" dirty="0"/>
              <a:t>西漢初期，中國經濟繁榮。當時中央與郡國的鑄造技術低落，不能及時隨著商業的蓬勃發展而改進。於是，民間私鑄錢的情形異常普遍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920750" lvl="1" indent="-571500">
              <a:lnSpc>
                <a:spcPct val="110000"/>
              </a:lnSpc>
            </a:pPr>
            <a:r>
              <a:rPr lang="zh-TW" altLang="en-US" sz="2400" dirty="0" smtClean="0"/>
              <a:t>當時</a:t>
            </a:r>
            <a:r>
              <a:rPr lang="zh-TW" altLang="en-US" sz="2400" dirty="0"/>
              <a:t>私鑄錢是違法的。</a:t>
            </a:r>
          </a:p>
          <a:p>
            <a:pPr marL="920750" lvl="1" indent="-571500">
              <a:lnSpc>
                <a:spcPct val="110000"/>
              </a:lnSpc>
            </a:pPr>
            <a:r>
              <a:rPr lang="zh-TW" altLang="en-US" sz="2400" dirty="0"/>
              <a:t>賈誼：令禁鑄錢，則錢必重；重則其利深，盜鑄如雲而起。棄市之罪，又不足以禁矣。</a:t>
            </a:r>
          </a:p>
          <a:p>
            <a:pPr marL="571500" indent="-57150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zh-TW" altLang="en-US" sz="2800" dirty="0"/>
              <a:t>漢文帝</a:t>
            </a:r>
            <a:r>
              <a:rPr lang="zh-TW" altLang="en-US" sz="2800" dirty="0">
                <a:solidFill>
                  <a:srgbClr val="FF0000"/>
                </a:solidFill>
              </a:rPr>
              <a:t>開放</a:t>
            </a:r>
            <a:r>
              <a:rPr lang="zh-TW" altLang="en-US" sz="2800" dirty="0"/>
              <a:t>民間自由鑄幣的目的：</a:t>
            </a:r>
          </a:p>
          <a:p>
            <a:pPr marL="839788" lvl="1" indent="-495300">
              <a:buFont typeface="+mj-lt"/>
              <a:buAutoNum type="arabicParenR"/>
            </a:pPr>
            <a:r>
              <a:rPr lang="zh-TW" altLang="en-US" sz="2400" dirty="0"/>
              <a:t>省刑罰</a:t>
            </a:r>
            <a:r>
              <a:rPr lang="en-US" altLang="zh-TW" sz="2400" dirty="0"/>
              <a:t>--</a:t>
            </a:r>
            <a:r>
              <a:rPr lang="zh-TW" altLang="en-US" sz="2400" dirty="0"/>
              <a:t>以免吃力又招怨。</a:t>
            </a:r>
          </a:p>
          <a:p>
            <a:pPr marL="839788" lvl="1" indent="-495300">
              <a:buFont typeface="+mj-lt"/>
              <a:buAutoNum type="arabicParenR"/>
            </a:pPr>
            <a:r>
              <a:rPr lang="zh-TW" altLang="en-US" sz="2400" dirty="0"/>
              <a:t>增加貨幣數量</a:t>
            </a:r>
            <a:r>
              <a:rPr lang="en-US" altLang="zh-TW" sz="2400" dirty="0"/>
              <a:t>—</a:t>
            </a:r>
            <a:r>
              <a:rPr lang="zh-TW" altLang="en-US" sz="2400" dirty="0"/>
              <a:t>經濟發達，貨幣不足。若無私鑄貨幣，漢初會走回以物易物的經濟。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C0F8-D922-43B0-B43F-8F7D61ED01F1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150814"/>
            <a:ext cx="7472403" cy="822964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800080"/>
                </a:solidFill>
                <a:latin typeface="+mn-lt"/>
              </a:rPr>
              <a:t>2.6  </a:t>
            </a:r>
            <a:r>
              <a:rPr lang="zh-TW" altLang="en-US" sz="4000" dirty="0">
                <a:solidFill>
                  <a:srgbClr val="800080"/>
                </a:solidFill>
                <a:latin typeface="+mn-lt"/>
              </a:rPr>
              <a:t>人們</a:t>
            </a:r>
            <a:r>
              <a:rPr lang="zh-TW" altLang="en-US" sz="4000" dirty="0" smtClean="0">
                <a:solidFill>
                  <a:srgbClr val="800080"/>
                </a:solidFill>
                <a:latin typeface="+mn-lt"/>
              </a:rPr>
              <a:t>為何願意</a:t>
            </a:r>
            <a:r>
              <a:rPr lang="zh-TW" altLang="en-US" sz="4000" dirty="0">
                <a:solidFill>
                  <a:srgbClr val="800080"/>
                </a:solidFill>
                <a:latin typeface="+mn-lt"/>
              </a:rPr>
              <a:t>接受私鑄貨幣？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358" y="1235035"/>
            <a:ext cx="7597863" cy="4669396"/>
          </a:xfrm>
        </p:spPr>
        <p:txBody>
          <a:bodyPr/>
          <a:lstStyle/>
          <a:p>
            <a:pPr marL="571500" indent="-571500">
              <a:lnSpc>
                <a:spcPct val="120000"/>
              </a:lnSpc>
              <a:buSzTx/>
              <a:buFont typeface="+mj-lt"/>
              <a:buAutoNum type="arabicPeriod"/>
            </a:pPr>
            <a:r>
              <a:rPr lang="zh-TW" altLang="en-US" sz="2800" dirty="0"/>
              <a:t>當時的私鑄貨幣常出現成色不足。</a:t>
            </a:r>
          </a:p>
          <a:p>
            <a:pPr marL="571500" indent="-571500">
              <a:lnSpc>
                <a:spcPct val="120000"/>
              </a:lnSpc>
              <a:buSzTx/>
              <a:buFont typeface="+mj-lt"/>
              <a:buAutoNum type="arabicPeriod"/>
            </a:pPr>
            <a:r>
              <a:rPr lang="zh-TW" altLang="en-US" sz="2800" dirty="0"/>
              <a:t>偽幣的成色不足使得它的價值低落一些，這正好紓解貨幣數量不夠而使貨幣價值增高的問題，反而使得幣值穩定。</a:t>
            </a:r>
          </a:p>
          <a:p>
            <a:pPr marL="571500" indent="-571500">
              <a:lnSpc>
                <a:spcPct val="120000"/>
              </a:lnSpc>
              <a:buSzTx/>
              <a:buFont typeface="+mj-lt"/>
              <a:buAutoNum type="arabicPeriod"/>
            </a:pPr>
            <a:r>
              <a:rPr lang="zh-TW" altLang="en-US" sz="2800" dirty="0"/>
              <a:t>只要幣值穩定且不損及貯藏、攜帶與找零等特性，成色不足或違法製造的金屬貨幣，仍能為人們接受。</a:t>
            </a:r>
          </a:p>
          <a:p>
            <a:pPr marL="571500" indent="-571500">
              <a:lnSpc>
                <a:spcPct val="120000"/>
              </a:lnSpc>
              <a:buSzTx/>
              <a:buFont typeface="+mj-lt"/>
              <a:buAutoNum type="arabicPeriod"/>
            </a:pPr>
            <a:endParaRPr lang="en-US" altLang="zh-TW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06586" cy="1174934"/>
          </a:xfrm>
        </p:spPr>
        <p:txBody>
          <a:bodyPr/>
          <a:lstStyle/>
          <a:p>
            <a:pPr algn="ctr"/>
            <a:r>
              <a:rPr lang="zh-TW" altLang="en-US" sz="4000" dirty="0" smtClean="0"/>
              <a:t>節次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C81A-C0BD-469F-A7B8-B2C66265F85A}" type="slidenum">
              <a:rPr lang="en-US" altLang="zh-TW" smtClean="0"/>
              <a:pPr/>
              <a:t>2</a:t>
            </a:fld>
            <a:endParaRPr lang="en-US" altLang="zh-TW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3125972" y="1881963"/>
            <a:ext cx="4912242" cy="420643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solidFill>
                  <a:srgbClr val="FF0000"/>
                </a:solidFill>
                <a:latin typeface="新細明體" pitchFamily="18" charset="-120"/>
              </a:rPr>
              <a:t>貨幣</a:t>
            </a:r>
            <a:endParaRPr lang="en-US" altLang="zh-TW" sz="2800" dirty="0" smtClean="0">
              <a:solidFill>
                <a:srgbClr val="FF0000"/>
              </a:solidFill>
              <a:latin typeface="新細明體" pitchFamily="18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solidFill>
                  <a:srgbClr val="FF0000"/>
                </a:solidFill>
              </a:rPr>
              <a:t>金屬</a:t>
            </a:r>
            <a:r>
              <a:rPr lang="zh-TW" altLang="en-US" sz="2800" dirty="0" smtClean="0">
                <a:solidFill>
                  <a:srgbClr val="FF0000"/>
                </a:solidFill>
              </a:rPr>
              <a:t>貨幣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solidFill>
                  <a:srgbClr val="FF0000"/>
                </a:solidFill>
              </a:rPr>
              <a:t>中國古代的</a:t>
            </a:r>
            <a:r>
              <a:rPr lang="zh-TW" altLang="en-US" sz="2800" dirty="0" smtClean="0">
                <a:solidFill>
                  <a:srgbClr val="FF0000"/>
                </a:solidFill>
              </a:rPr>
              <a:t>紙幣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solidFill>
                  <a:srgbClr val="FF0000"/>
                </a:solidFill>
              </a:rPr>
              <a:t>貨幣</a:t>
            </a:r>
            <a:r>
              <a:rPr lang="zh-TW" altLang="en-US" sz="2800" dirty="0" smtClean="0">
                <a:solidFill>
                  <a:srgbClr val="FF0000"/>
                </a:solidFill>
              </a:rPr>
              <a:t>創造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solidFill>
                  <a:srgbClr val="FF0000"/>
                </a:solidFill>
              </a:rPr>
              <a:t>利率與</a:t>
            </a:r>
            <a:r>
              <a:rPr lang="zh-TW" altLang="en-US" sz="2800" dirty="0" smtClean="0">
                <a:solidFill>
                  <a:srgbClr val="FF0000"/>
                </a:solidFill>
              </a:rPr>
              <a:t>儲蓄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solidFill>
                  <a:srgbClr val="FF0000"/>
                </a:solidFill>
                <a:latin typeface="新細明體" pitchFamily="18" charset="-120"/>
              </a:rPr>
              <a:t>金融市場</a:t>
            </a:r>
            <a:endParaRPr lang="en-US" altLang="zh-TW" sz="2800" dirty="0" smtClean="0">
              <a:solidFill>
                <a:srgbClr val="FF0000"/>
              </a:solidFill>
              <a:latin typeface="新細明體" pitchFamily="18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solidFill>
                  <a:srgbClr val="FF0000"/>
                </a:solidFill>
                <a:latin typeface="新細明體" pitchFamily="18" charset="-120"/>
              </a:rPr>
              <a:t>中央銀行</a:t>
            </a:r>
            <a:endParaRPr lang="en-US" altLang="zh-TW" sz="2800" dirty="0" smtClean="0">
              <a:solidFill>
                <a:srgbClr val="FF0000"/>
              </a:solidFill>
              <a:latin typeface="新細明體" pitchFamily="18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solidFill>
                  <a:srgbClr val="FF0000"/>
                </a:solidFill>
                <a:latin typeface="新細明體" pitchFamily="18" charset="-120"/>
              </a:rPr>
              <a:t>貨幣政策</a:t>
            </a:r>
            <a:r>
              <a:rPr lang="zh-TW" altLang="en-US" sz="2800" dirty="0" smtClean="0">
                <a:solidFill>
                  <a:srgbClr val="FF0000"/>
                </a:solidFill>
                <a:latin typeface="新細明體" pitchFamily="18" charset="-120"/>
              </a:rPr>
              <a:t>工具</a:t>
            </a:r>
            <a:endParaRPr lang="zh-TW" altLang="en-US" sz="2800" dirty="0">
              <a:solidFill>
                <a:srgbClr val="FF0000"/>
              </a:solidFill>
              <a:latin typeface="新細明體" pitchFamily="18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3050495-530A-4A42-BFCD-43573B9A225B}" type="slidenum">
              <a:rPr lang="en-US" altLang="zh-TW"/>
              <a:pPr/>
              <a:t>20</a:t>
            </a:fld>
            <a:endParaRPr lang="en-US" altLang="zh-TW" dirty="0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319" y="377122"/>
            <a:ext cx="7522978" cy="4693642"/>
          </a:xfrm>
        </p:spPr>
        <p:txBody>
          <a:bodyPr/>
          <a:lstStyle/>
          <a:p>
            <a:pPr algn="ctr"/>
            <a:r>
              <a:rPr lang="zh-TW" altLang="en-US" sz="5100" dirty="0" smtClean="0">
                <a:solidFill>
                  <a:srgbClr val="FF0000"/>
                </a:solidFill>
              </a:rPr>
              <a:t>三、</a:t>
            </a:r>
            <a:r>
              <a:rPr lang="zh-TW" altLang="en-US" sz="5100" dirty="0">
                <a:solidFill>
                  <a:srgbClr val="FF0000"/>
                </a:solidFill>
              </a:rPr>
              <a:t/>
            </a:r>
            <a:br>
              <a:rPr lang="zh-TW" altLang="en-US" sz="5100" dirty="0">
                <a:solidFill>
                  <a:srgbClr val="FF0000"/>
                </a:solidFill>
              </a:rPr>
            </a:br>
            <a:r>
              <a:rPr lang="zh-TW" altLang="en-US" sz="5100" dirty="0">
                <a:solidFill>
                  <a:srgbClr val="FF0000"/>
                </a:solidFill>
              </a:rPr>
              <a:t/>
            </a:r>
            <a:br>
              <a:rPr lang="zh-TW" altLang="en-US" sz="5100" dirty="0">
                <a:solidFill>
                  <a:srgbClr val="FF0000"/>
                </a:solidFill>
              </a:rPr>
            </a:br>
            <a:r>
              <a:rPr lang="zh-TW" altLang="en-US" dirty="0">
                <a:solidFill>
                  <a:srgbClr val="FF0000"/>
                </a:solidFill>
              </a:rPr>
              <a:t>中國</a:t>
            </a:r>
            <a:r>
              <a:rPr lang="zh-TW" altLang="en-US" dirty="0" smtClean="0">
                <a:solidFill>
                  <a:srgbClr val="FF0000"/>
                </a:solidFill>
              </a:rPr>
              <a:t>古代的紙幣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dirty="0">
                <a:solidFill>
                  <a:srgbClr val="FF0000"/>
                </a:solidFill>
              </a:rPr>
              <a:t/>
            </a:r>
            <a:br>
              <a:rPr lang="en-US" altLang="zh-TW" dirty="0">
                <a:solidFill>
                  <a:srgbClr val="FF0000"/>
                </a:solidFill>
              </a:rPr>
            </a:br>
            <a:endParaRPr lang="zh-TW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7CF-7A06-4693-82DE-F21648144300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23018" cy="851539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800080"/>
                </a:solidFill>
                <a:latin typeface="+mn-lt"/>
              </a:rPr>
              <a:t>3.1  </a:t>
            </a:r>
            <a:r>
              <a:rPr lang="zh-TW" altLang="en-US" sz="4000" dirty="0" smtClean="0">
                <a:solidFill>
                  <a:srgbClr val="800080"/>
                </a:solidFill>
                <a:latin typeface="+mn-lt"/>
              </a:rPr>
              <a:t>紙幣</a:t>
            </a:r>
            <a:r>
              <a:rPr lang="zh-TW" altLang="en-US" sz="4000" dirty="0">
                <a:solidFill>
                  <a:srgbClr val="800080"/>
                </a:solidFill>
                <a:latin typeface="+mn-lt"/>
              </a:rPr>
              <a:t>的出現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888" y="1163782"/>
            <a:ext cx="7507081" cy="4936981"/>
          </a:xfrm>
        </p:spPr>
        <p:txBody>
          <a:bodyPr/>
          <a:lstStyle/>
          <a:p>
            <a:pPr marL="571500" indent="-571500">
              <a:lnSpc>
                <a:spcPct val="110000"/>
              </a:lnSpc>
            </a:pPr>
            <a:r>
              <a:rPr lang="zh-TW" altLang="en-US" sz="2800" dirty="0">
                <a:latin typeface="新細明體" pitchFamily="18" charset="-120"/>
              </a:rPr>
              <a:t>唐代各地區間的貿易頻繁，商人攜帶金屬貨幣於途甚不便又不安全，便出現稱為「飛錢」的</a:t>
            </a:r>
            <a:r>
              <a:rPr lang="zh-TW" altLang="en-US" sz="2800" dirty="0">
                <a:solidFill>
                  <a:srgbClr val="FF0000"/>
                </a:solidFill>
                <a:latin typeface="新細明體" pitchFamily="18" charset="-120"/>
              </a:rPr>
              <a:t>匯票</a:t>
            </a:r>
            <a:r>
              <a:rPr lang="zh-TW" altLang="en-US" sz="2800" dirty="0">
                <a:latin typeface="新細明體" pitchFamily="18" charset="-120"/>
              </a:rPr>
              <a:t>。</a:t>
            </a:r>
          </a:p>
          <a:p>
            <a:pPr marL="839788" lvl="1" indent="-495300">
              <a:lnSpc>
                <a:spcPct val="110000"/>
              </a:lnSpc>
              <a:buClr>
                <a:srgbClr val="800080"/>
              </a:buClr>
              <a:buSzTx/>
              <a:buFont typeface="Wingdings" pitchFamily="2" charset="2"/>
              <a:buAutoNum type="circleNumWdWhitePlain"/>
            </a:pPr>
            <a:r>
              <a:rPr lang="zh-TW" altLang="en-US" sz="2400" dirty="0">
                <a:latin typeface="新細明體" pitchFamily="18" charset="-120"/>
              </a:rPr>
              <a:t>飛錢形式如同符券，分為兩半並蓋上騎縫印。</a:t>
            </a:r>
          </a:p>
          <a:p>
            <a:pPr marL="839788" lvl="1" indent="-495300">
              <a:lnSpc>
                <a:spcPct val="110000"/>
              </a:lnSpc>
              <a:buClr>
                <a:srgbClr val="800080"/>
              </a:buClr>
              <a:buSzTx/>
              <a:buFont typeface="Wingdings" pitchFamily="2" charset="2"/>
              <a:buAutoNum type="circleNumWdWhitePlain"/>
            </a:pPr>
            <a:r>
              <a:rPr lang="zh-TW" altLang="en-US" sz="2400" dirty="0">
                <a:latin typeface="新細明體" pitchFamily="18" charset="-120"/>
              </a:rPr>
              <a:t>一半給匯款人，一半寄回本地。</a:t>
            </a:r>
          </a:p>
          <a:p>
            <a:pPr marL="839788" lvl="1" indent="-495300">
              <a:lnSpc>
                <a:spcPct val="110000"/>
              </a:lnSpc>
              <a:buClr>
                <a:srgbClr val="800080"/>
              </a:buClr>
              <a:buSzTx/>
              <a:buFont typeface="Wingdings" pitchFamily="2" charset="2"/>
              <a:buAutoNum type="circleNumWdWhitePlain"/>
            </a:pPr>
            <a:r>
              <a:rPr lang="zh-TW" altLang="en-US" sz="2400" dirty="0">
                <a:latin typeface="新細明體" pitchFamily="18" charset="-120"/>
              </a:rPr>
              <a:t>合券核對不錯就可兌現當時的金屬貨幣。</a:t>
            </a:r>
          </a:p>
          <a:p>
            <a:pPr marL="490538" indent="-495300">
              <a:lnSpc>
                <a:spcPct val="110000"/>
              </a:lnSpc>
              <a:buClr>
                <a:srgbClr val="800080"/>
              </a:buClr>
              <a:buSzTx/>
            </a:pPr>
            <a:r>
              <a:rPr lang="zh-TW" altLang="en-US" sz="2800" dirty="0">
                <a:latin typeface="新細明體" pitchFamily="18" charset="-120"/>
              </a:rPr>
              <a:t>利用飛錢可以得到通流的貨幣，而不必攜帶笨重的金屬貨幣。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4D07-85B0-4EE3-92E9-B25C13D69052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23018" cy="922791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800080"/>
                </a:solidFill>
                <a:latin typeface="+mn-lt"/>
              </a:rPr>
              <a:t>3.2  </a:t>
            </a:r>
            <a:r>
              <a:rPr lang="zh-TW" altLang="en-US" sz="4000" dirty="0" smtClean="0">
                <a:solidFill>
                  <a:srgbClr val="800080"/>
                </a:solidFill>
                <a:latin typeface="+mn-lt"/>
              </a:rPr>
              <a:t>北宋的</a:t>
            </a:r>
            <a:r>
              <a:rPr lang="zh-TW" altLang="en-US" sz="4000" dirty="0">
                <a:solidFill>
                  <a:srgbClr val="800080"/>
                </a:solidFill>
                <a:latin typeface="+mn-lt"/>
              </a:rPr>
              <a:t>鹽引、茶引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270" y="1496291"/>
            <a:ext cx="7148946" cy="4513984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TW" altLang="en-US" sz="2800" dirty="0" smtClean="0"/>
              <a:t>鹽</a:t>
            </a:r>
            <a:r>
              <a:rPr lang="zh-TW" altLang="en-US" sz="2800" dirty="0"/>
              <a:t>、茶</a:t>
            </a:r>
            <a:r>
              <a:rPr lang="zh-TW" altLang="en-US" sz="2800" dirty="0" smtClean="0"/>
              <a:t>是當時的管制</a:t>
            </a:r>
            <a:r>
              <a:rPr lang="zh-TW" altLang="en-US" sz="2800" dirty="0"/>
              <a:t>商品，買賣必須先向政府請求許可，這些許可狀叫「引」。</a:t>
            </a:r>
          </a:p>
          <a:p>
            <a:pPr>
              <a:lnSpc>
                <a:spcPct val="130000"/>
              </a:lnSpc>
            </a:pPr>
            <a:r>
              <a:rPr lang="zh-TW" altLang="en-US" sz="2800" dirty="0"/>
              <a:t>接受鹽引是有保障的，也就為人所接受，又可省去攜帶金屬的不便。</a:t>
            </a:r>
          </a:p>
          <a:p>
            <a:pPr>
              <a:lnSpc>
                <a:spcPct val="130000"/>
              </a:lnSpc>
            </a:pPr>
            <a:endParaRPr lang="en-US" altLang="zh-TW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DDA8-C78C-4E05-A4AB-AC1FA3116ADC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9"/>
            <a:ext cx="7523018" cy="756536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800080"/>
                </a:solidFill>
                <a:latin typeface="+mn-lt"/>
              </a:rPr>
              <a:t>3.3  </a:t>
            </a:r>
            <a:r>
              <a:rPr lang="zh-TW" altLang="en-US" sz="4000" dirty="0">
                <a:solidFill>
                  <a:srgbClr val="800080"/>
                </a:solidFill>
                <a:latin typeface="+mn-lt"/>
              </a:rPr>
              <a:t>紙幣的出現：交子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269" y="1187532"/>
            <a:ext cx="4607627" cy="541170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2400" dirty="0"/>
              <a:t>當時四川成都一帶以鐵作為金屬貨幣。他們從鹽</a:t>
            </a:r>
            <a:r>
              <a:rPr lang="zh-TW" altLang="en-US" sz="2400" dirty="0" smtClean="0"/>
              <a:t>引、茶</a:t>
            </a:r>
            <a:r>
              <a:rPr lang="zh-TW" altLang="en-US" sz="2400" dirty="0"/>
              <a:t>引的經驗中創出「交子」。</a:t>
            </a:r>
          </a:p>
          <a:p>
            <a:pPr>
              <a:lnSpc>
                <a:spcPct val="120000"/>
              </a:lnSpc>
            </a:pPr>
            <a:r>
              <a:rPr lang="zh-TW" altLang="en-US" sz="2400" dirty="0"/>
              <a:t>布商把賺來的鐵錢賣給錢商取得交子，再以交子購買原料。原料供應商持交子向錢商兌換鐵錢。</a:t>
            </a:r>
          </a:p>
          <a:p>
            <a:pPr>
              <a:lnSpc>
                <a:spcPct val="120000"/>
              </a:lnSpc>
            </a:pPr>
            <a:r>
              <a:rPr lang="zh-TW" altLang="en-US" sz="2400" dirty="0"/>
              <a:t>交子不同於飛錢，已經脫離符券的兩半核對，完全以錢商的信用取代。</a:t>
            </a:r>
          </a:p>
        </p:txBody>
      </p:sp>
      <p:pic>
        <p:nvPicPr>
          <p:cNvPr id="483332" name="Picture 4" descr="MONEY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7444" y="1055293"/>
            <a:ext cx="3165288" cy="580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FE76-5E62-4532-B34A-307308A8A951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499268" cy="827788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800080"/>
                </a:solidFill>
                <a:latin typeface="+mn-lt"/>
              </a:rPr>
              <a:t>3.4  </a:t>
            </a:r>
            <a:r>
              <a:rPr lang="zh-TW" altLang="en-US" sz="4000" dirty="0">
                <a:solidFill>
                  <a:srgbClr val="800080"/>
                </a:solidFill>
                <a:latin typeface="+mn-lt"/>
              </a:rPr>
              <a:t>官方發行的紙幣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791" y="1211283"/>
            <a:ext cx="7276674" cy="501806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TW" altLang="en-US" sz="2800" dirty="0">
                <a:latin typeface="新細明體" pitchFamily="18" charset="-120"/>
              </a:rPr>
              <a:t>交子因具有可以兌換而不必兌換的特性，發行</a:t>
            </a:r>
            <a:r>
              <a:rPr lang="zh-TW" altLang="en-US" sz="2800" dirty="0" smtClean="0">
                <a:latin typeface="新細明體" pitchFamily="18" charset="-120"/>
              </a:rPr>
              <a:t>數量超過</a:t>
            </a:r>
            <a:r>
              <a:rPr lang="zh-TW" altLang="en-US" sz="2800" dirty="0">
                <a:latin typeface="新細明體" pitchFamily="18" charset="-120"/>
              </a:rPr>
              <a:t>庫存作為兌換準備的鐵錢</a:t>
            </a:r>
            <a:r>
              <a:rPr lang="zh-TW" altLang="en-US" sz="2800" dirty="0" smtClean="0">
                <a:latin typeface="新細明體" pitchFamily="18" charset="-120"/>
              </a:rPr>
              <a:t>。</a:t>
            </a:r>
            <a:endParaRPr lang="en-US" altLang="zh-TW" sz="2800" dirty="0" smtClean="0">
              <a:latin typeface="新細明體" pitchFamily="18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2800" dirty="0" smtClean="0">
                <a:latin typeface="新細明體" pitchFamily="18" charset="-120"/>
              </a:rPr>
              <a:t>宋仁宗</a:t>
            </a:r>
            <a:r>
              <a:rPr lang="zh-TW" altLang="en-US" sz="2800" dirty="0">
                <a:latin typeface="新細明體" pitchFamily="18" charset="-120"/>
              </a:rPr>
              <a:t>時，政府發行「官交子」，稱民間為「商交子」 。</a:t>
            </a:r>
          </a:p>
          <a:p>
            <a:pPr lvl="1">
              <a:lnSpc>
                <a:spcPct val="110000"/>
              </a:lnSpc>
            </a:pPr>
            <a:r>
              <a:rPr lang="zh-TW" altLang="en-US" sz="2400" dirty="0">
                <a:latin typeface="新細明體" pitchFamily="18" charset="-120"/>
              </a:rPr>
              <a:t>宋</a:t>
            </a:r>
            <a:r>
              <a:rPr lang="zh-TW" altLang="en-US" sz="2400" dirty="0" smtClean="0">
                <a:latin typeface="新細明體" pitchFamily="18" charset="-120"/>
              </a:rPr>
              <a:t>政府從商</a:t>
            </a:r>
            <a:r>
              <a:rPr lang="zh-TW" altLang="en-US" sz="2400" dirty="0">
                <a:latin typeface="新細明體" pitchFamily="18" charset="-120"/>
              </a:rPr>
              <a:t>交子的發行經驗中，學到</a:t>
            </a:r>
            <a:r>
              <a:rPr lang="en-US" altLang="zh-TW" sz="2400" dirty="0">
                <a:solidFill>
                  <a:srgbClr val="FF0000"/>
                </a:solidFill>
                <a:latin typeface="新細明體" pitchFamily="18" charset="-120"/>
              </a:rPr>
              <a:t>28%</a:t>
            </a:r>
            <a:r>
              <a:rPr lang="zh-TW" altLang="en-US" sz="2400" dirty="0">
                <a:solidFill>
                  <a:srgbClr val="FF0000"/>
                </a:solidFill>
                <a:latin typeface="新細明體" pitchFamily="18" charset="-120"/>
              </a:rPr>
              <a:t>的準備率</a:t>
            </a:r>
            <a:r>
              <a:rPr lang="zh-TW" altLang="en-US" sz="2400" dirty="0">
                <a:latin typeface="新細明體" pitchFamily="18" charset="-120"/>
              </a:rPr>
              <a:t>。首次發行額</a:t>
            </a:r>
            <a:r>
              <a:rPr lang="zh-TW" altLang="en-US" sz="2400" dirty="0" smtClean="0">
                <a:latin typeface="新細明體" pitchFamily="18" charset="-120"/>
              </a:rPr>
              <a:t>為</a:t>
            </a:r>
            <a:r>
              <a:rPr lang="en-US" altLang="zh-TW" sz="2400" dirty="0" smtClean="0">
                <a:latin typeface="新細明體" pitchFamily="18" charset="-120"/>
              </a:rPr>
              <a:t>126</a:t>
            </a:r>
            <a:r>
              <a:rPr lang="zh-TW" altLang="en-US" sz="2400" dirty="0" smtClean="0">
                <a:latin typeface="新細明體" pitchFamily="18" charset="-120"/>
              </a:rPr>
              <a:t>萬</a:t>
            </a:r>
            <a:r>
              <a:rPr lang="zh-TW" altLang="en-US" sz="2400" dirty="0">
                <a:latin typeface="新細明體" pitchFamily="18" charset="-120"/>
              </a:rPr>
              <a:t>緡，發行準備金</a:t>
            </a:r>
            <a:r>
              <a:rPr lang="zh-TW" altLang="en-US" sz="2400" dirty="0" smtClean="0">
                <a:latin typeface="新細明體" pitchFamily="18" charset="-120"/>
              </a:rPr>
              <a:t>為</a:t>
            </a:r>
            <a:r>
              <a:rPr lang="en-US" altLang="zh-TW" sz="2400" dirty="0" smtClean="0">
                <a:latin typeface="新細明體" pitchFamily="18" charset="-120"/>
              </a:rPr>
              <a:t>36</a:t>
            </a:r>
            <a:r>
              <a:rPr lang="zh-TW" altLang="en-US" sz="2400" dirty="0" smtClean="0">
                <a:latin typeface="新細明體" pitchFamily="18" charset="-120"/>
              </a:rPr>
              <a:t>萬</a:t>
            </a:r>
            <a:r>
              <a:rPr lang="zh-TW" altLang="en-US" sz="2400" dirty="0">
                <a:latin typeface="新細明體" pitchFamily="18" charset="-120"/>
              </a:rPr>
              <a:t>緡。</a:t>
            </a:r>
          </a:p>
          <a:p>
            <a:pPr>
              <a:lnSpc>
                <a:spcPct val="110000"/>
              </a:lnSpc>
            </a:pPr>
            <a:r>
              <a:rPr lang="zh-TW" altLang="en-US" sz="2800" dirty="0">
                <a:latin typeface="新細明體" pitchFamily="18" charset="-120"/>
              </a:rPr>
              <a:t>在北宋末年，宋徽宗以蔡京為相，將紙幣發行額增</a:t>
            </a:r>
            <a:r>
              <a:rPr lang="zh-TW" altLang="en-US" sz="2800" dirty="0" smtClean="0">
                <a:latin typeface="新細明體" pitchFamily="18" charset="-120"/>
              </a:rPr>
              <a:t>至</a:t>
            </a:r>
            <a:r>
              <a:rPr lang="en-US" altLang="zh-TW" sz="2800" dirty="0" smtClean="0">
                <a:latin typeface="新細明體" pitchFamily="18" charset="-120"/>
              </a:rPr>
              <a:t>2430</a:t>
            </a:r>
            <a:r>
              <a:rPr lang="zh-TW" altLang="en-US" sz="2800" dirty="0" smtClean="0">
                <a:latin typeface="新細明體" pitchFamily="18" charset="-120"/>
              </a:rPr>
              <a:t>萬</a:t>
            </a:r>
            <a:r>
              <a:rPr lang="zh-TW" altLang="en-US" sz="2800" dirty="0">
                <a:latin typeface="新細明體" pitchFamily="18" charset="-120"/>
              </a:rPr>
              <a:t>緡，造成物價大幅上揚。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1298-6685-4E1D-8B8C-0B6C924879EB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61925"/>
            <a:ext cx="7546769" cy="883104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800080"/>
                </a:solidFill>
                <a:latin typeface="+mn-lt"/>
              </a:rPr>
              <a:t>3.5  </a:t>
            </a:r>
            <a:r>
              <a:rPr lang="zh-TW" altLang="en-US" sz="4000" dirty="0" smtClean="0">
                <a:solidFill>
                  <a:srgbClr val="800080"/>
                </a:solidFill>
                <a:latin typeface="+mn-lt"/>
              </a:rPr>
              <a:t>不</a:t>
            </a:r>
            <a:r>
              <a:rPr lang="zh-TW" altLang="en-US" sz="4000" dirty="0">
                <a:solidFill>
                  <a:srgbClr val="800080"/>
                </a:solidFill>
                <a:latin typeface="+mn-lt"/>
              </a:rPr>
              <a:t>兌換紙幣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265" y="1401288"/>
            <a:ext cx="4441372" cy="4937600"/>
          </a:xfrm>
        </p:spPr>
        <p:txBody>
          <a:bodyPr/>
          <a:lstStyle/>
          <a:p>
            <a:pPr marL="571500" indent="-571500">
              <a:lnSpc>
                <a:spcPct val="120000"/>
              </a:lnSpc>
            </a:pPr>
            <a:r>
              <a:rPr lang="zh-TW" altLang="en-US" sz="2400" dirty="0">
                <a:latin typeface="新細明體" pitchFamily="18" charset="-120"/>
              </a:rPr>
              <a:t>元世祖時，葉李建議發行「至元寶鈔」，開啟人類的第一次不兌換紙幣。</a:t>
            </a:r>
          </a:p>
          <a:p>
            <a:pPr marL="571500" indent="-571500">
              <a:lnSpc>
                <a:spcPct val="120000"/>
              </a:lnSpc>
            </a:pPr>
            <a:r>
              <a:rPr lang="zh-TW" altLang="en-US" sz="2400" dirty="0">
                <a:latin typeface="新細明體" pitchFamily="18" charset="-120"/>
              </a:rPr>
              <a:t>不兌換紙幣在明朝中葉以後，就因通貨膨脹而中斷發行。初期成功的原因：</a:t>
            </a:r>
          </a:p>
          <a:p>
            <a:pPr marL="839788" lvl="1" indent="-4953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zh-TW" altLang="en-US" sz="2400" dirty="0">
                <a:latin typeface="新細明體" pitchFamily="18" charset="-120"/>
              </a:rPr>
              <a:t> 十足的準備金</a:t>
            </a:r>
          </a:p>
          <a:p>
            <a:pPr marL="839788" lvl="1" indent="-4953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zh-TW" altLang="en-US" sz="2400" dirty="0">
                <a:latin typeface="新細明體" pitchFamily="18" charset="-120"/>
              </a:rPr>
              <a:t> 稱提之術 </a:t>
            </a:r>
            <a:r>
              <a:rPr lang="en-US" altLang="zh-TW" sz="2400" dirty="0" smtClean="0">
                <a:latin typeface="新細明體" pitchFamily="18" charset="-120"/>
              </a:rPr>
              <a:t> </a:t>
            </a:r>
            <a:endParaRPr lang="en-US" altLang="zh-TW" sz="2400" dirty="0">
              <a:latin typeface="新細明體" pitchFamily="18" charset="-120"/>
            </a:endParaRPr>
          </a:p>
        </p:txBody>
      </p:sp>
      <p:pic>
        <p:nvPicPr>
          <p:cNvPr id="485380" name="Picture 4" descr="MONEY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9869" y="923945"/>
            <a:ext cx="3844121" cy="5590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61AC-4E58-4805-A603-C8FCB1FA7D6B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66255"/>
            <a:ext cx="7570519" cy="736270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7030A0"/>
                </a:solidFill>
                <a:latin typeface="+mn-lt"/>
              </a:rPr>
              <a:t>3.6</a:t>
            </a:r>
            <a:r>
              <a:rPr lang="zh-TW" altLang="en-US" sz="4000" dirty="0" smtClean="0">
                <a:solidFill>
                  <a:srgbClr val="7030A0"/>
                </a:solidFill>
                <a:latin typeface="+mn-lt"/>
              </a:rPr>
              <a:t>  </a:t>
            </a:r>
            <a:r>
              <a:rPr lang="zh-TW" altLang="en-US" sz="4000" dirty="0" smtClean="0">
                <a:solidFill>
                  <a:srgbClr val="7030A0"/>
                </a:solidFill>
                <a:latin typeface="新細明體" pitchFamily="18" charset="-120"/>
              </a:rPr>
              <a:t>元代的</a:t>
            </a:r>
            <a:r>
              <a:rPr lang="zh-TW" altLang="en-US" sz="4000" dirty="0" smtClean="0">
                <a:solidFill>
                  <a:srgbClr val="7030A0"/>
                </a:solidFill>
                <a:latin typeface="+mn-lt"/>
              </a:rPr>
              <a:t>稱</a:t>
            </a:r>
            <a:r>
              <a:rPr lang="zh-TW" altLang="en-US" sz="4000" dirty="0">
                <a:solidFill>
                  <a:srgbClr val="7030A0"/>
                </a:solidFill>
                <a:latin typeface="+mn-lt"/>
              </a:rPr>
              <a:t>提之術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021" y="1377538"/>
            <a:ext cx="6887688" cy="3103975"/>
          </a:xfrm>
        </p:spPr>
        <p:txBody>
          <a:bodyPr/>
          <a:lstStyle/>
          <a:p>
            <a:pPr marL="571500" indent="-571500">
              <a:lnSpc>
                <a:spcPct val="130000"/>
              </a:lnSpc>
              <a:buSzTx/>
              <a:buFont typeface="+mj-lt"/>
              <a:buAutoNum type="arabicPeriod"/>
            </a:pPr>
            <a:r>
              <a:rPr lang="zh-TW" altLang="en-US" sz="2800" dirty="0"/>
              <a:t>設立平準庫來調節紙幣流通量</a:t>
            </a:r>
          </a:p>
          <a:p>
            <a:pPr marL="571500" indent="-571500">
              <a:lnSpc>
                <a:spcPct val="130000"/>
              </a:lnSpc>
              <a:buSzTx/>
              <a:buFont typeface="+mj-lt"/>
              <a:buAutoNum type="arabicPeriod"/>
            </a:pPr>
            <a:r>
              <a:rPr lang="zh-TW" altLang="en-US" sz="2800" dirty="0"/>
              <a:t>禁止官吏到平準庫收買金銀</a:t>
            </a:r>
          </a:p>
          <a:p>
            <a:pPr marL="571500" indent="-571500">
              <a:lnSpc>
                <a:spcPct val="130000"/>
              </a:lnSpc>
              <a:buSzTx/>
              <a:buFont typeface="+mj-lt"/>
              <a:buAutoNum type="arabicPeriod"/>
            </a:pPr>
            <a:r>
              <a:rPr lang="zh-TW" altLang="en-US" sz="2800" dirty="0"/>
              <a:t>定期檢查準備金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034F98C8-A975-4758-8B4C-1450844B08B5}" type="slidenum">
              <a:rPr lang="en-US" altLang="zh-TW"/>
              <a:pPr/>
              <a:t>27</a:t>
            </a:fld>
            <a:endParaRPr lang="en-US" altLang="zh-TW"/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557338"/>
            <a:ext cx="6911975" cy="2520950"/>
          </a:xfrm>
        </p:spPr>
        <p:txBody>
          <a:bodyPr/>
          <a:lstStyle/>
          <a:p>
            <a:pPr algn="ctr"/>
            <a:r>
              <a:rPr lang="zh-TW" altLang="en-US" sz="5100" dirty="0" smtClean="0">
                <a:solidFill>
                  <a:srgbClr val="FF0000"/>
                </a:solidFill>
              </a:rPr>
              <a:t>四、</a:t>
            </a:r>
            <a:r>
              <a:rPr lang="zh-TW" altLang="en-US" sz="5100" dirty="0">
                <a:solidFill>
                  <a:srgbClr val="FF0000"/>
                </a:solidFill>
              </a:rPr>
              <a:t/>
            </a:r>
            <a:br>
              <a:rPr lang="zh-TW" altLang="en-US" sz="5100" dirty="0">
                <a:solidFill>
                  <a:srgbClr val="FF0000"/>
                </a:solidFill>
              </a:rPr>
            </a:br>
            <a:r>
              <a:rPr lang="zh-TW" altLang="en-US" sz="5100" dirty="0">
                <a:solidFill>
                  <a:srgbClr val="FF0000"/>
                </a:solidFill>
              </a:rPr>
              <a:t/>
            </a:r>
            <a:br>
              <a:rPr lang="zh-TW" altLang="en-US" sz="5100" dirty="0">
                <a:solidFill>
                  <a:srgbClr val="FF0000"/>
                </a:solidFill>
              </a:rPr>
            </a:br>
            <a:r>
              <a:rPr lang="zh-TW" altLang="en-US" sz="5100" dirty="0" smtClean="0">
                <a:solidFill>
                  <a:srgbClr val="FF0000"/>
                </a:solidFill>
              </a:rPr>
              <a:t>貨幣創造</a:t>
            </a:r>
            <a:endParaRPr lang="zh-TW" altLang="en-US" sz="5500" dirty="0">
              <a:solidFill>
                <a:srgbClr val="FF0000"/>
              </a:solidFill>
              <a:latin typeface="新細明體" pitchFamily="18" charset="-12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B4F2-CBD6-4338-9D0A-DEA3220CBC06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70519" cy="827788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800080"/>
                </a:solidFill>
                <a:latin typeface="+mn-lt"/>
              </a:rPr>
              <a:t>4.1  </a:t>
            </a:r>
            <a:r>
              <a:rPr lang="zh-TW" altLang="en-US" sz="4000" dirty="0" smtClean="0">
                <a:solidFill>
                  <a:srgbClr val="800080"/>
                </a:solidFill>
                <a:latin typeface="+mn-lt"/>
              </a:rPr>
              <a:t>法定貨幣</a:t>
            </a:r>
            <a:endParaRPr lang="zh-TW" altLang="en-US" sz="4000" dirty="0">
              <a:solidFill>
                <a:srgbClr val="800080"/>
              </a:solidFill>
              <a:latin typeface="+mn-lt"/>
            </a:endParaRP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273" y="1282535"/>
            <a:ext cx="7053943" cy="5402427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zh-TW" altLang="en-US" sz="2800" dirty="0">
                <a:solidFill>
                  <a:srgbClr val="800080"/>
                </a:solidFill>
                <a:latin typeface="新細明體" pitchFamily="18" charset="-120"/>
              </a:rPr>
              <a:t>中央銀行法規定：</a:t>
            </a:r>
          </a:p>
          <a:p>
            <a:pPr>
              <a:lnSpc>
                <a:spcPct val="110000"/>
              </a:lnSpc>
            </a:pPr>
            <a:r>
              <a:rPr lang="zh-TW" altLang="en-US" sz="2800" dirty="0" smtClean="0">
                <a:latin typeface="新細明體" pitchFamily="18" charset="-120"/>
              </a:rPr>
              <a:t>發行貨幣（第十三條） </a:t>
            </a:r>
            <a:endParaRPr lang="zh-TW" altLang="en-US" sz="2800" dirty="0">
              <a:latin typeface="新細明體" pitchFamily="18" charset="-120"/>
            </a:endParaRPr>
          </a:p>
          <a:p>
            <a:pPr lvl="1">
              <a:lnSpc>
                <a:spcPct val="110000"/>
              </a:lnSpc>
            </a:pPr>
            <a:r>
              <a:rPr lang="zh-TW" altLang="en-US" sz="2400" dirty="0">
                <a:latin typeface="新細明體" pitchFamily="18" charset="-120"/>
              </a:rPr>
              <a:t>中華民國貨幣，由本行發行之。</a:t>
            </a:r>
          </a:p>
          <a:p>
            <a:pPr lvl="1">
              <a:lnSpc>
                <a:spcPct val="110000"/>
              </a:lnSpc>
            </a:pPr>
            <a:r>
              <a:rPr lang="zh-TW" altLang="en-US" sz="2400" dirty="0">
                <a:latin typeface="新細明體" pitchFamily="18" charset="-120"/>
              </a:rPr>
              <a:t>本行發行之貨幣為國幣，對於中華民國境內之一切支付，具有法償效力。</a:t>
            </a:r>
          </a:p>
          <a:p>
            <a:pPr>
              <a:lnSpc>
                <a:spcPct val="110000"/>
              </a:lnSpc>
            </a:pPr>
            <a:r>
              <a:rPr lang="zh-TW" altLang="en-US" sz="2800" dirty="0" smtClean="0">
                <a:latin typeface="新細明體" pitchFamily="18" charset="-120"/>
              </a:rPr>
              <a:t>發行準備（第十六條） </a:t>
            </a:r>
            <a:endParaRPr lang="zh-TW" altLang="en-US" sz="2800" dirty="0">
              <a:latin typeface="新細明體" pitchFamily="18" charset="-120"/>
            </a:endParaRPr>
          </a:p>
          <a:p>
            <a:pPr lvl="1">
              <a:lnSpc>
                <a:spcPct val="110000"/>
              </a:lnSpc>
            </a:pPr>
            <a:r>
              <a:rPr lang="zh-TW" altLang="en-US" sz="2400" dirty="0">
                <a:latin typeface="新細明體" pitchFamily="18" charset="-120"/>
              </a:rPr>
              <a:t>本行發行及委託發行之貨幣，應以</a:t>
            </a:r>
            <a:r>
              <a:rPr lang="zh-TW" altLang="en-US" sz="2400" dirty="0">
                <a:solidFill>
                  <a:srgbClr val="800080"/>
                </a:solidFill>
                <a:latin typeface="新細明體" pitchFamily="18" charset="-120"/>
              </a:rPr>
              <a:t>金銀、外匯、合格票據及有價證券</a:t>
            </a:r>
            <a:r>
              <a:rPr lang="zh-TW" altLang="en-US" sz="2400" dirty="0">
                <a:latin typeface="新細明體" pitchFamily="18" charset="-120"/>
              </a:rPr>
              <a:t>，折值</a:t>
            </a:r>
            <a:r>
              <a:rPr lang="zh-TW" altLang="en-US" sz="2400" dirty="0">
                <a:solidFill>
                  <a:srgbClr val="800080"/>
                </a:solidFill>
                <a:latin typeface="新細明體" pitchFamily="18" charset="-120"/>
              </a:rPr>
              <a:t>十足準備</a:t>
            </a:r>
            <a:r>
              <a:rPr lang="zh-TW" altLang="en-US" sz="2400" dirty="0">
                <a:latin typeface="新細明體" pitchFamily="18" charset="-120"/>
              </a:rPr>
              <a:t>。</a:t>
            </a:r>
          </a:p>
          <a:p>
            <a:pPr lvl="1">
              <a:lnSpc>
                <a:spcPct val="110000"/>
              </a:lnSpc>
            </a:pPr>
            <a:r>
              <a:rPr lang="zh-TW" altLang="en-US" sz="2400" dirty="0">
                <a:latin typeface="新細明體" pitchFamily="18" charset="-120"/>
              </a:rPr>
              <a:t>硬幣免提發行準備。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8521-6A62-46B9-A70E-931EB6379105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22238"/>
            <a:ext cx="7546769" cy="922791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800080"/>
                </a:solidFill>
                <a:latin typeface="+mn-lt"/>
              </a:rPr>
              <a:t>4.2  </a:t>
            </a:r>
            <a:r>
              <a:rPr lang="zh-TW" altLang="en-US" sz="4000" dirty="0">
                <a:solidFill>
                  <a:srgbClr val="800080"/>
                </a:solidFill>
                <a:latin typeface="+mn-lt"/>
              </a:rPr>
              <a:t>錢莊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764" y="1662545"/>
            <a:ext cx="4427372" cy="435408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2800" dirty="0"/>
              <a:t>錢莊＝存款者與最終貸款者間的仲介。</a:t>
            </a:r>
          </a:p>
          <a:p>
            <a:pPr lvl="1">
              <a:lnSpc>
                <a:spcPct val="120000"/>
              </a:lnSpc>
            </a:pPr>
            <a:r>
              <a:rPr lang="zh-TW" altLang="en-US" sz="2400" dirty="0"/>
              <a:t>唐宋時，製造業興起、外國貿易往來頻繁，錢莊提供經濟活動的周轉資金。他們從百姓吸收存款，再貸放給工商人士。</a:t>
            </a:r>
          </a:p>
          <a:p>
            <a:pPr lvl="1">
              <a:lnSpc>
                <a:spcPct val="120000"/>
              </a:lnSpc>
            </a:pPr>
            <a:r>
              <a:rPr lang="zh-TW" altLang="en-US" sz="2400" dirty="0"/>
              <a:t>台灣早期的銀樓、現在的地下錢莊。</a:t>
            </a:r>
          </a:p>
        </p:txBody>
      </p:sp>
      <p:pic>
        <p:nvPicPr>
          <p:cNvPr id="514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8221" y="4164165"/>
            <a:ext cx="2356145" cy="21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8693" y="1319701"/>
            <a:ext cx="3790299" cy="249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68F42D72-DE40-440F-9D4D-F7F6FB0B831B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557338"/>
            <a:ext cx="6911975" cy="2520950"/>
          </a:xfrm>
        </p:spPr>
        <p:txBody>
          <a:bodyPr/>
          <a:lstStyle/>
          <a:p>
            <a:pPr algn="ctr"/>
            <a:r>
              <a:rPr lang="zh-TW" altLang="en-US" sz="5100" dirty="0" smtClean="0">
                <a:solidFill>
                  <a:srgbClr val="FF0000"/>
                </a:solidFill>
              </a:rPr>
              <a:t>一、</a:t>
            </a:r>
            <a:r>
              <a:rPr lang="zh-TW" altLang="en-US" sz="5100" dirty="0">
                <a:solidFill>
                  <a:srgbClr val="FF0000"/>
                </a:solidFill>
              </a:rPr>
              <a:t/>
            </a:r>
            <a:br>
              <a:rPr lang="zh-TW" altLang="en-US" sz="5100" dirty="0">
                <a:solidFill>
                  <a:srgbClr val="FF0000"/>
                </a:solidFill>
              </a:rPr>
            </a:br>
            <a:r>
              <a:rPr lang="zh-TW" altLang="en-US" sz="5100" dirty="0">
                <a:solidFill>
                  <a:srgbClr val="FF0000"/>
                </a:solidFill>
              </a:rPr>
              <a:t/>
            </a:r>
            <a:br>
              <a:rPr lang="zh-TW" altLang="en-US" sz="5100" dirty="0">
                <a:solidFill>
                  <a:srgbClr val="FF0000"/>
                </a:solidFill>
              </a:rPr>
            </a:br>
            <a:r>
              <a:rPr lang="zh-TW" altLang="en-US" sz="5500" dirty="0" smtClean="0">
                <a:solidFill>
                  <a:srgbClr val="FF0000"/>
                </a:solidFill>
                <a:latin typeface="新細明體" pitchFamily="18" charset="-120"/>
              </a:rPr>
              <a:t>貨幣</a:t>
            </a:r>
            <a:endParaRPr lang="zh-TW" altLang="en-US" sz="5500" dirty="0">
              <a:solidFill>
                <a:srgbClr val="FF0000"/>
              </a:solidFill>
              <a:latin typeface="新細明體" pitchFamily="18" charset="-12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09FD-8C93-4DB1-ADD4-159EDF9691F7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22238"/>
            <a:ext cx="7570519" cy="827788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800080"/>
                </a:solidFill>
                <a:latin typeface="+mn-lt"/>
              </a:rPr>
              <a:t>4.3  </a:t>
            </a:r>
            <a:r>
              <a:rPr lang="zh-TW" altLang="en-US" sz="4000" dirty="0">
                <a:solidFill>
                  <a:srgbClr val="800080"/>
                </a:solidFill>
                <a:latin typeface="+mn-lt"/>
              </a:rPr>
              <a:t>信用合作社</a:t>
            </a:r>
          </a:p>
        </p:txBody>
      </p:sp>
      <p:pic>
        <p:nvPicPr>
          <p:cNvPr id="515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7091" y="933983"/>
            <a:ext cx="3223148" cy="241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5076" name="Rectangle 4"/>
          <p:cNvSpPr>
            <a:spLocks noChangeArrowheads="1"/>
          </p:cNvSpPr>
          <p:nvPr/>
        </p:nvSpPr>
        <p:spPr bwMode="auto">
          <a:xfrm>
            <a:off x="463550" y="1282536"/>
            <a:ext cx="4690341" cy="450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indent="-571500"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zh-TW" altLang="en-US" sz="2400" dirty="0"/>
              <a:t>台灣在銀行業發展之前，民間標會的會首若同時也擁有足夠資產，也常經營錢莊，但以「信用合作社」名稱設立。</a:t>
            </a:r>
          </a:p>
          <a:p>
            <a:pPr marL="571500" indent="-571500"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zh-TW" altLang="en-US" sz="2400" dirty="0"/>
              <a:t>農會信用部。</a:t>
            </a:r>
          </a:p>
        </p:txBody>
      </p:sp>
      <p:pic>
        <p:nvPicPr>
          <p:cNvPr id="515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0601" y="3714951"/>
            <a:ext cx="2914589" cy="259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855F-0EB0-4499-BE94-632882062BBE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9"/>
            <a:ext cx="7594270" cy="827788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800080"/>
                </a:solidFill>
                <a:latin typeface="+mn-lt"/>
              </a:rPr>
              <a:t>4.4  </a:t>
            </a:r>
            <a:r>
              <a:rPr lang="zh-TW" altLang="en-US" sz="4000" dirty="0">
                <a:solidFill>
                  <a:srgbClr val="800080"/>
                </a:solidFill>
                <a:latin typeface="+mn-lt"/>
              </a:rPr>
              <a:t>銀行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195388"/>
            <a:ext cx="8175625" cy="5475287"/>
          </a:xfrm>
        </p:spPr>
        <p:txBody>
          <a:bodyPr/>
          <a:lstStyle/>
          <a:p>
            <a:pPr marL="571500" indent="-571500">
              <a:lnSpc>
                <a:spcPct val="120000"/>
              </a:lnSpc>
            </a:pPr>
            <a:r>
              <a:rPr lang="zh-TW" altLang="en-US" sz="2800" dirty="0"/>
              <a:t>銀行＝較大規模的錢莊或信用合作社，承做廠商經常性的短期周轉的融通。</a:t>
            </a:r>
          </a:p>
          <a:p>
            <a:pPr marL="839788" lvl="1" indent="-495300">
              <a:lnSpc>
                <a:spcPct val="120000"/>
              </a:lnSpc>
              <a:buClr>
                <a:srgbClr val="800080"/>
              </a:buClr>
              <a:buSzTx/>
              <a:buFont typeface="Wingdings" pitchFamily="2" charset="2"/>
              <a:buAutoNum type="arabicParenR"/>
            </a:pPr>
            <a:r>
              <a:rPr lang="zh-TW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廠商</a:t>
            </a:r>
            <a:r>
              <a:rPr lang="zh-TW" altLang="en-US" sz="2400" dirty="0"/>
              <a:t>將周轉資金的需求交由銀行承做，可減少成本。</a:t>
            </a:r>
          </a:p>
          <a:p>
            <a:pPr marL="839788" lvl="1" indent="-495300">
              <a:lnSpc>
                <a:spcPct val="120000"/>
              </a:lnSpc>
              <a:buClr>
                <a:srgbClr val="800080"/>
              </a:buClr>
              <a:buSzTx/>
              <a:buFont typeface="Wingdings" pitchFamily="2" charset="2"/>
              <a:buAutoNum type="arabicParenR"/>
            </a:pPr>
            <a:r>
              <a:rPr lang="zh-TW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銀行</a:t>
            </a:r>
            <a:r>
              <a:rPr lang="zh-TW" altLang="en-US" sz="2400" dirty="0"/>
              <a:t>吸收一般人的短期存款，利用非同步的提款需要，可提供長期資金和降低不確定。</a:t>
            </a:r>
          </a:p>
          <a:p>
            <a:pPr marL="839788" lvl="1" indent="-495300">
              <a:lnSpc>
                <a:spcPct val="120000"/>
              </a:lnSpc>
              <a:buClr>
                <a:srgbClr val="800080"/>
              </a:buClr>
              <a:buSzTx/>
              <a:buFont typeface="Wingdings" pitchFamily="2" charset="2"/>
              <a:buAutoNum type="arabicParenR"/>
            </a:pPr>
            <a:r>
              <a:rPr lang="zh-TW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銀行</a:t>
            </a:r>
            <a:r>
              <a:rPr lang="zh-TW" altLang="en-US" sz="2400" dirty="0"/>
              <a:t>專精在融通，可降低仲介成本（交易成本）。</a:t>
            </a:r>
          </a:p>
          <a:p>
            <a:pPr marL="839788" lvl="1" indent="-495300">
              <a:buClr>
                <a:srgbClr val="800080"/>
              </a:buClr>
              <a:buSzTx/>
              <a:buFont typeface="Wingdings" pitchFamily="2" charset="2"/>
              <a:buAutoNum type="arabicParenR"/>
            </a:pPr>
            <a:r>
              <a:rPr lang="zh-TW" altLang="en-US" sz="2400" dirty="0">
                <a:latin typeface="新細明體" pitchFamily="18" charset="-120"/>
              </a:rPr>
              <a:t>仲介成本＝放款利率</a:t>
            </a:r>
            <a:r>
              <a:rPr lang="en-US" altLang="zh-TW" sz="2400" dirty="0">
                <a:latin typeface="新細明體" pitchFamily="18" charset="-120"/>
              </a:rPr>
              <a:t>—</a:t>
            </a:r>
            <a:r>
              <a:rPr lang="zh-TW" altLang="en-US" sz="2400" dirty="0">
                <a:latin typeface="新細明體" pitchFamily="18" charset="-120"/>
              </a:rPr>
              <a:t>存款利率。自由競爭可以降低存放款的利率差。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AC16-8B89-42EA-BA71-49C55359E265}" type="slidenum">
              <a:rPr lang="en-US" altLang="zh-TW"/>
              <a:pPr/>
              <a:t>32</a:t>
            </a:fld>
            <a:endParaRPr lang="en-US" altLang="zh-TW"/>
          </a:p>
        </p:txBody>
      </p:sp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122238"/>
            <a:ext cx="7428016" cy="804037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800080"/>
                </a:solidFill>
                <a:latin typeface="+mn-lt"/>
              </a:rPr>
              <a:t>4.5 </a:t>
            </a:r>
            <a:r>
              <a:rPr lang="zh-TW" altLang="en-US" sz="4000" dirty="0" smtClean="0">
                <a:solidFill>
                  <a:srgbClr val="660066"/>
                </a:solidFill>
                <a:latin typeface="+mn-lt"/>
              </a:rPr>
              <a:t>貨幣的創造</a:t>
            </a:r>
            <a:endParaRPr lang="zh-TW" altLang="en-US" sz="4000" dirty="0">
              <a:solidFill>
                <a:srgbClr val="800080"/>
              </a:solidFill>
              <a:latin typeface="+mn-lt"/>
            </a:endParaRPr>
          </a:p>
        </p:txBody>
      </p:sp>
      <p:sp>
        <p:nvSpPr>
          <p:cNvPr id="519172" name="Rectangle 4"/>
          <p:cNvSpPr>
            <a:spLocks noChangeArrowheads="1"/>
          </p:cNvSpPr>
          <p:nvPr/>
        </p:nvSpPr>
        <p:spPr bwMode="auto">
          <a:xfrm>
            <a:off x="831273" y="1187533"/>
            <a:ext cx="6697683" cy="362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zh-TW" altLang="en-US" dirty="0" smtClean="0">
                <a:latin typeface="+mn-lt"/>
              </a:rPr>
              <a:t>通貨</a:t>
            </a:r>
            <a:endParaRPr lang="en-US" altLang="zh-TW" dirty="0" smtClean="0">
              <a:latin typeface="+mn-lt"/>
            </a:endParaRPr>
          </a:p>
          <a:p>
            <a:pPr marL="514350" indent="-51435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zh-TW" altLang="en-US" dirty="0" smtClean="0">
                <a:latin typeface="+mn-lt"/>
              </a:rPr>
              <a:t>存款</a:t>
            </a:r>
            <a:endParaRPr lang="en-US" altLang="zh-TW" dirty="0" smtClean="0">
              <a:latin typeface="+mn-lt"/>
            </a:endParaRPr>
          </a:p>
          <a:p>
            <a:pPr marL="514350" indent="-51435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zh-TW" altLang="en-US" dirty="0" smtClean="0">
                <a:latin typeface="+mn-lt"/>
              </a:rPr>
              <a:t>持有率</a:t>
            </a:r>
            <a:endParaRPr lang="en-US" altLang="zh-TW" dirty="0" smtClean="0">
              <a:latin typeface="+mn-lt"/>
            </a:endParaRPr>
          </a:p>
          <a:p>
            <a:pPr marL="514350" indent="-51435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zh-TW" altLang="en-US" dirty="0" smtClean="0">
                <a:latin typeface="+mn-lt"/>
              </a:rPr>
              <a:t> 存款準備率</a:t>
            </a:r>
            <a:endParaRPr lang="en-US" altLang="zh-TW" dirty="0" smtClean="0">
              <a:latin typeface="+mn-lt"/>
            </a:endParaRPr>
          </a:p>
          <a:p>
            <a:pPr marL="514350" indent="-51435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zh-TW" altLang="en-US" dirty="0" smtClean="0">
                <a:latin typeface="+mn-lt"/>
              </a:rPr>
              <a:t>貨幣創造乘數</a:t>
            </a:r>
            <a:endParaRPr lang="en-US" altLang="zh-TW" dirty="0" smtClean="0">
              <a:latin typeface="+mn-lt"/>
            </a:endParaRPr>
          </a:p>
          <a:p>
            <a:pPr marL="514350" indent="-51435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endParaRPr lang="zh-TW" altLang="en-US" dirty="0">
              <a:latin typeface="+mn-lt"/>
            </a:endParaRPr>
          </a:p>
          <a:p>
            <a:pPr marL="971550" lvl="1" indent="-514350">
              <a:spcBef>
                <a:spcPct val="20000"/>
              </a:spcBef>
              <a:buClr>
                <a:schemeClr val="tx2"/>
              </a:buClr>
              <a:buSzPct val="70000"/>
              <a:buFont typeface="+mj-lt"/>
              <a:buAutoNum type="arabicPeriod"/>
            </a:pPr>
            <a:endParaRPr lang="en-US" altLang="zh-TW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012B-32DE-472C-88D2-4CB4960439BF}" type="slidenum">
              <a:rPr lang="en-US" altLang="zh-TW"/>
              <a:pPr/>
              <a:t>33</a:t>
            </a:fld>
            <a:endParaRPr lang="en-US" altLang="zh-TW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9"/>
            <a:ext cx="7523018" cy="827788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800080"/>
                </a:solidFill>
                <a:latin typeface="+mn-lt"/>
              </a:rPr>
              <a:t>4.6  </a:t>
            </a:r>
            <a:r>
              <a:rPr lang="zh-TW" altLang="en-US" sz="4000" dirty="0" smtClean="0">
                <a:solidFill>
                  <a:srgbClr val="800080"/>
                </a:solidFill>
                <a:latin typeface="+mn-lt"/>
              </a:rPr>
              <a:t>貨幣</a:t>
            </a:r>
            <a:r>
              <a:rPr lang="zh-TW" altLang="en-US" sz="4000" dirty="0">
                <a:solidFill>
                  <a:srgbClr val="800080"/>
                </a:solidFill>
                <a:latin typeface="+mn-lt"/>
              </a:rPr>
              <a:t>計數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900" y="1448790"/>
            <a:ext cx="7288316" cy="5169312"/>
          </a:xfrm>
        </p:spPr>
        <p:txBody>
          <a:bodyPr/>
          <a:lstStyle/>
          <a:p>
            <a:pPr marL="571500" indent="-571500">
              <a:buSzTx/>
              <a:buFont typeface="Wingdings" pitchFamily="2" charset="2"/>
              <a:buAutoNum type="arabicParenR"/>
            </a:pPr>
            <a:r>
              <a:rPr lang="en-US" altLang="zh-TW" sz="2800" dirty="0" smtClean="0"/>
              <a:t>M1A </a:t>
            </a:r>
            <a:r>
              <a:rPr lang="en-US" altLang="zh-TW" sz="2800" dirty="0"/>
              <a:t>= C + D</a:t>
            </a:r>
          </a:p>
          <a:p>
            <a:pPr marL="839788" lvl="1" indent="-495300"/>
            <a:r>
              <a:rPr lang="en-US" altLang="zh-TW" sz="2400" dirty="0"/>
              <a:t>C =</a:t>
            </a:r>
            <a:r>
              <a:rPr lang="zh-TW" altLang="en-US" sz="2400" dirty="0"/>
              <a:t>通貨淨額： 大眾手</a:t>
            </a:r>
            <a:r>
              <a:rPr lang="zh-TW" altLang="en-US" sz="2400" dirty="0" smtClean="0"/>
              <a:t>中持有的</a:t>
            </a:r>
            <a:r>
              <a:rPr lang="zh-TW" altLang="en-US" sz="2400" dirty="0"/>
              <a:t>通貨（</a:t>
            </a:r>
            <a:r>
              <a:rPr lang="en-US" altLang="zh-TW" sz="2400" dirty="0"/>
              <a:t>currency</a:t>
            </a:r>
            <a:r>
              <a:rPr lang="zh-TW" altLang="en-US" sz="2400" dirty="0"/>
              <a:t>，即鈔票或硬幣）</a:t>
            </a:r>
          </a:p>
          <a:p>
            <a:pPr marL="839788" lvl="1" indent="-495300"/>
            <a:r>
              <a:rPr lang="en-US" altLang="zh-TW" sz="2400" dirty="0"/>
              <a:t>D =</a:t>
            </a:r>
            <a:r>
              <a:rPr lang="zh-TW" altLang="en-US" sz="2400" dirty="0"/>
              <a:t>企業、個人的支票存款和活期存款（企業）</a:t>
            </a:r>
          </a:p>
          <a:p>
            <a:pPr marL="571500" indent="-571500">
              <a:buSzTx/>
              <a:buFont typeface="Wingdings" pitchFamily="2" charset="2"/>
              <a:buAutoNum type="arabicParenR"/>
            </a:pPr>
            <a:r>
              <a:rPr lang="en-US" altLang="zh-TW" sz="2800" dirty="0"/>
              <a:t>M1B = M1A + </a:t>
            </a:r>
            <a:r>
              <a:rPr lang="zh-TW" altLang="en-US" sz="2800" dirty="0"/>
              <a:t>活期儲蓄存款（個人）</a:t>
            </a:r>
          </a:p>
          <a:p>
            <a:pPr marL="839788" lvl="1" indent="-495300"/>
            <a:r>
              <a:rPr lang="zh-TW" altLang="en-US" sz="2400" dirty="0"/>
              <a:t>準貨幣 </a:t>
            </a:r>
            <a:r>
              <a:rPr lang="en-US" altLang="zh-TW" sz="2400" dirty="0"/>
              <a:t>=</a:t>
            </a:r>
            <a:r>
              <a:rPr lang="zh-TW" altLang="en-US" sz="2400" dirty="0"/>
              <a:t>定期存款＋定期儲蓄存款＋外匯存款＋郵政存款＋外國人新台幣存款＋貨幣市場共同基金</a:t>
            </a:r>
          </a:p>
          <a:p>
            <a:pPr marL="571500" indent="-571500">
              <a:buSzTx/>
              <a:buFont typeface="Wingdings" pitchFamily="2" charset="2"/>
              <a:buAutoNum type="arabicParenR"/>
            </a:pPr>
            <a:r>
              <a:rPr lang="zh-TW" altLang="en-US" sz="2800" dirty="0" smtClean="0"/>
              <a:t>貨幣基數（</a:t>
            </a:r>
            <a:r>
              <a:rPr lang="en-US" altLang="zh-TW" sz="2800" dirty="0" smtClean="0"/>
              <a:t>money base</a:t>
            </a:r>
            <a:r>
              <a:rPr lang="zh-TW" altLang="en-US" sz="2800" dirty="0" smtClean="0"/>
              <a:t>）</a:t>
            </a:r>
            <a:r>
              <a:rPr lang="en-US" altLang="zh-TW" sz="2800" dirty="0" smtClean="0"/>
              <a:t>=</a:t>
            </a:r>
            <a:r>
              <a:rPr lang="zh-TW" altLang="en-US" sz="2800" dirty="0" smtClean="0"/>
              <a:t>銀行準備金加上社會大眾手中所持有的通貨合計數。</a:t>
            </a:r>
          </a:p>
          <a:p>
            <a:pPr marL="571500" indent="-571500">
              <a:buSzTx/>
              <a:buFont typeface="Wingdings" pitchFamily="2" charset="2"/>
              <a:buAutoNum type="arabicParenR"/>
            </a:pPr>
            <a:r>
              <a:rPr lang="en-US" altLang="zh-TW" sz="2800" dirty="0" smtClean="0"/>
              <a:t>M2 </a:t>
            </a:r>
            <a:r>
              <a:rPr lang="en-US" altLang="zh-TW" sz="2800" dirty="0"/>
              <a:t>= M1B + </a:t>
            </a:r>
            <a:r>
              <a:rPr lang="zh-TW" altLang="en-US" sz="2800" dirty="0"/>
              <a:t>準貨幣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CD95-6EB1-44A3-9689-F4F70BE4E1A1}" type="slidenum">
              <a:rPr lang="en-US" altLang="zh-TW"/>
              <a:pPr/>
              <a:t>34</a:t>
            </a:fld>
            <a:endParaRPr lang="en-US" altLang="zh-TW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22238"/>
            <a:ext cx="7404265" cy="851539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800080"/>
                </a:solidFill>
                <a:latin typeface="+mn-lt"/>
              </a:rPr>
              <a:t>4.7  </a:t>
            </a:r>
            <a:r>
              <a:rPr lang="zh-TW" altLang="en-US" sz="4000" dirty="0" smtClean="0">
                <a:solidFill>
                  <a:srgbClr val="800080"/>
                </a:solidFill>
                <a:latin typeface="+mn-lt"/>
              </a:rPr>
              <a:t>台灣</a:t>
            </a:r>
            <a:r>
              <a:rPr lang="zh-TW" altLang="en-US" sz="4000" dirty="0">
                <a:solidFill>
                  <a:srgbClr val="800080"/>
                </a:solidFill>
                <a:latin typeface="+mn-lt"/>
              </a:rPr>
              <a:t>貨幣計數</a:t>
            </a:r>
          </a:p>
        </p:txBody>
      </p:sp>
      <p:graphicFrame>
        <p:nvGraphicFramePr>
          <p:cNvPr id="502919" name="Group 135"/>
          <p:cNvGraphicFramePr>
            <a:graphicFrameLocks noGrp="1"/>
          </p:cNvGraphicFramePr>
          <p:nvPr>
            <p:ph sz="half" idx="1"/>
          </p:nvPr>
        </p:nvGraphicFramePr>
        <p:xfrm>
          <a:off x="477096" y="3063833"/>
          <a:ext cx="8405647" cy="2968832"/>
        </p:xfrm>
        <a:graphic>
          <a:graphicData uri="http://schemas.openxmlformats.org/drawingml/2006/table">
            <a:tbl>
              <a:tblPr/>
              <a:tblGrid>
                <a:gridCol w="997337"/>
                <a:gridCol w="256570"/>
                <a:gridCol w="1521946"/>
                <a:gridCol w="1349066"/>
                <a:gridCol w="1126085"/>
                <a:gridCol w="1081745"/>
                <a:gridCol w="1194850"/>
                <a:gridCol w="878048"/>
              </a:tblGrid>
              <a:tr h="418006">
                <a:tc gridSpan="8"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Times New Roman" pitchFamily="18" charset="0"/>
                        </a:rPr>
                        <a:t>新台幣億元；％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305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民國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準備貨幣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期底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M1B(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期底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M2(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期底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6005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通貨淨額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年增率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金額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年增率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金額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年增率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1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Times New Roman" pitchFamily="18" charset="0"/>
                        </a:rPr>
                        <a:t>16622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Times New Roman" pitchFamily="18" charset="0"/>
                        </a:rPr>
                        <a:t>11.98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Times New Roman" pitchFamily="18" charset="0"/>
                        </a:rPr>
                        <a:t>69054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Times New Roman" pitchFamily="18" charset="0"/>
                        </a:rPr>
                        <a:t>18.98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Times New Roman" pitchFamily="18" charset="0"/>
                        </a:rPr>
                        <a:t>221171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Times New Roman" pitchFamily="18" charset="0"/>
                        </a:rPr>
                        <a:t>7.27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1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Times New Roman" pitchFamily="18" charset="0"/>
                        </a:rPr>
                        <a:t>29599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Times New Roman" pitchFamily="18" charset="0"/>
                        </a:rPr>
                        <a:t>7.18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Times New Roman" pitchFamily="18" charset="0"/>
                        </a:rPr>
                        <a:t>128158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Times New Roman" pitchFamily="18" charset="0"/>
                        </a:rPr>
                        <a:t>7.27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Times New Roman" pitchFamily="18" charset="0"/>
                        </a:rPr>
                        <a:t>346167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Times New Roman" pitchFamily="18" charset="0"/>
                        </a:rPr>
                        <a:t>4,78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2918" name="Group 134"/>
          <p:cNvGraphicFramePr>
            <a:graphicFrameLocks noGrp="1"/>
          </p:cNvGraphicFramePr>
          <p:nvPr>
            <p:ph sz="half" idx="2"/>
          </p:nvPr>
        </p:nvGraphicFramePr>
        <p:xfrm>
          <a:off x="634598" y="1330036"/>
          <a:ext cx="6063085" cy="1520596"/>
        </p:xfrm>
        <a:graphic>
          <a:graphicData uri="http://schemas.openxmlformats.org/drawingml/2006/table">
            <a:tbl>
              <a:tblPr/>
              <a:tblGrid>
                <a:gridCol w="1218164"/>
                <a:gridCol w="1813379"/>
                <a:gridCol w="1238715"/>
                <a:gridCol w="1792827"/>
              </a:tblGrid>
              <a:tr h="961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年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.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月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新臺幣、輔幣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發行數額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黃金準備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外匯美金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準備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99.09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11009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5353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5655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557338"/>
            <a:ext cx="6911975" cy="2520950"/>
          </a:xfrm>
        </p:spPr>
        <p:txBody>
          <a:bodyPr/>
          <a:lstStyle/>
          <a:p>
            <a:pPr algn="ctr" eaLnBrk="1" hangingPunct="1"/>
            <a:r>
              <a:rPr lang="zh-TW" altLang="en-US" dirty="0" smtClean="0">
                <a:solidFill>
                  <a:srgbClr val="D1253E"/>
                </a:solidFill>
              </a:rPr>
              <a:t>五、</a:t>
            </a:r>
            <a:br>
              <a:rPr lang="zh-TW" altLang="en-US" dirty="0" smtClean="0">
                <a:solidFill>
                  <a:srgbClr val="D1253E"/>
                </a:solidFill>
              </a:rPr>
            </a:br>
            <a:r>
              <a:rPr lang="zh-TW" altLang="en-US" dirty="0" smtClean="0">
                <a:solidFill>
                  <a:srgbClr val="D1253E"/>
                </a:solidFill>
              </a:rPr>
              <a:t/>
            </a:r>
            <a:br>
              <a:rPr lang="zh-TW" altLang="en-US" dirty="0" smtClean="0">
                <a:solidFill>
                  <a:srgbClr val="D1253E"/>
                </a:solidFill>
              </a:rPr>
            </a:br>
            <a:r>
              <a:rPr lang="zh-TW" altLang="en-US" dirty="0" smtClean="0">
                <a:solidFill>
                  <a:srgbClr val="D1253E"/>
                </a:solidFill>
              </a:rPr>
              <a:t>利率與儲蓄 </a:t>
            </a:r>
            <a:endParaRPr lang="en-US" altLang="zh-TW" dirty="0" smtClean="0">
              <a:solidFill>
                <a:srgbClr val="D1253E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2F825-5D98-4CA2-B1FC-98DA258B6447}" type="slidenum">
              <a:rPr lang="en-US" altLang="zh-TW" smtClean="0"/>
              <a:pPr/>
              <a:t>35</a:t>
            </a:fld>
            <a:endParaRPr lang="en-US" altLang="zh-TW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74925" y="6127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endParaRPr lang="zh-TW" altLang="zh-TW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70016" y="237506"/>
            <a:ext cx="7315200" cy="855024"/>
          </a:xfrm>
          <a:prstGeom prst="rect">
            <a:avLst/>
          </a:prstGeom>
        </p:spPr>
        <p:txBody>
          <a:bodyPr/>
          <a:lstStyle/>
          <a:p>
            <a:r>
              <a:rPr lang="en-US" altLang="zh-TW" sz="4000" b="1" kern="0" dirty="0" smtClean="0">
                <a:solidFill>
                  <a:srgbClr val="7030A0"/>
                </a:solidFill>
                <a:latin typeface="+mn-lt"/>
                <a:ea typeface="+mn-ea"/>
                <a:cs typeface="+mj-cs"/>
              </a:rPr>
              <a:t>5.1  </a:t>
            </a:r>
            <a:r>
              <a:rPr lang="zh-TW" altLang="en-US" sz="4000" b="1" kern="0" dirty="0" smtClean="0">
                <a:solidFill>
                  <a:srgbClr val="7030A0"/>
                </a:solidFill>
                <a:latin typeface="+mn-lt"/>
                <a:ea typeface="+mn-ea"/>
                <a:cs typeface="+mj-cs"/>
              </a:rPr>
              <a:t>儲蓄</a:t>
            </a:r>
            <a:endParaRPr lang="zh-TW" altLang="en-US" sz="4000" b="1" dirty="0" smtClean="0">
              <a:solidFill>
                <a:srgbClr val="7030A0"/>
              </a:solidFill>
              <a:latin typeface="+mn-lt"/>
              <a:ea typeface="+mn-ea"/>
            </a:endParaRPr>
          </a:p>
          <a:p>
            <a:pPr lvl="0"/>
            <a:endParaRPr kumimoji="1" lang="zh-TW" alt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41269" y="1211284"/>
            <a:ext cx="7196446" cy="350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514350" indent="-514350" algn="just" defTabSz="762000">
              <a:lnSpc>
                <a:spcPct val="150000"/>
              </a:lnSpc>
              <a:buFont typeface="Wingdings" pitchFamily="2" charset="2"/>
              <a:buChar char="u"/>
            </a:pPr>
            <a:r>
              <a:rPr lang="zh-TW" altLang="en-US" sz="2800" dirty="0" smtClean="0">
                <a:latin typeface="+mn-ea"/>
                <a:ea typeface="+mn-ea"/>
              </a:rPr>
              <a:t>為下期的消費而</a:t>
            </a:r>
            <a:r>
              <a:rPr lang="zh-TW" altLang="en-US" sz="2800" dirty="0" smtClean="0">
                <a:solidFill>
                  <a:srgbClr val="C00000"/>
                </a:solidFill>
                <a:latin typeface="+mn-ea"/>
                <a:ea typeface="+mn-ea"/>
              </a:rPr>
              <a:t>預留的</a:t>
            </a:r>
            <a:r>
              <a:rPr lang="zh-TW" altLang="en-US" sz="2800" dirty="0" smtClean="0">
                <a:latin typeface="+mn-ea"/>
                <a:ea typeface="+mn-ea"/>
              </a:rPr>
              <a:t>預算，就是儲蓄。</a:t>
            </a:r>
            <a:endParaRPr lang="en-US" altLang="zh-TW" sz="2800" dirty="0" smtClean="0">
              <a:latin typeface="+mn-ea"/>
              <a:ea typeface="+mn-ea"/>
            </a:endParaRPr>
          </a:p>
          <a:p>
            <a:pPr marL="971550" lvl="1" indent="-514350" algn="just" defTabSz="76200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400" dirty="0" smtClean="0">
                <a:latin typeface="+mn-ea"/>
                <a:ea typeface="+mn-ea"/>
              </a:rPr>
              <a:t>儲蓄不是當期消費的剩餘，而是和當期消費同時被決定的。</a:t>
            </a:r>
            <a:endParaRPr lang="en-US" altLang="zh-TW" sz="2400" dirty="0" smtClean="0">
              <a:latin typeface="+mn-ea"/>
              <a:ea typeface="+mn-ea"/>
            </a:endParaRPr>
          </a:p>
          <a:p>
            <a:pPr marL="971550" lvl="1" indent="-514350" algn="just" defTabSz="76200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400" dirty="0" smtClean="0">
                <a:latin typeface="+mn-ea"/>
                <a:ea typeface="+mn-ea"/>
              </a:rPr>
              <a:t>兩期的預算總額 ＝當期的消費 ＋下期的消費</a:t>
            </a:r>
            <a:endParaRPr lang="en-US" altLang="zh-TW" sz="2400" dirty="0" smtClean="0">
              <a:latin typeface="+mn-ea"/>
              <a:ea typeface="+mn-ea"/>
            </a:endParaRPr>
          </a:p>
          <a:p>
            <a:pPr marL="971550" lvl="1" indent="-514350" algn="just" defTabSz="76200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400" dirty="0" smtClean="0">
                <a:latin typeface="+mn-ea"/>
                <a:ea typeface="+mn-ea"/>
              </a:rPr>
              <a:t>當期的儲蓄＝下期的消費</a:t>
            </a:r>
            <a:endParaRPr lang="en-US" altLang="zh-TW" sz="2400" dirty="0" smtClean="0">
              <a:latin typeface="+mn-ea"/>
              <a:ea typeface="+mn-ea"/>
            </a:endParaRPr>
          </a:p>
          <a:p>
            <a:pPr marL="971550" lvl="1" indent="-514350" algn="just" defTabSz="76200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400" dirty="0" smtClean="0">
                <a:latin typeface="+mn-ea"/>
                <a:ea typeface="+mn-ea"/>
              </a:rPr>
              <a:t>兩期的預算總額 ＝當期的消費 ＋當期的儲蓄</a:t>
            </a:r>
            <a:endParaRPr lang="en-US" altLang="zh-TW" sz="2400" dirty="0" smtClean="0">
              <a:latin typeface="+mn-ea"/>
              <a:ea typeface="+mn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E8C3-113B-4E5A-A7A5-905CE1C4C6B0}" type="slidenum">
              <a:rPr lang="en-US" altLang="zh-TW" smtClean="0"/>
              <a:pPr/>
              <a:t>36</a:t>
            </a:fld>
            <a:endParaRPr lang="en-US" altLang="zh-TW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74925" y="6127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endParaRPr lang="zh-TW" altLang="zh-TW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94780" y="213903"/>
            <a:ext cx="7514186" cy="759874"/>
          </a:xfrm>
          <a:prstGeom prst="rect">
            <a:avLst/>
          </a:prstGeom>
        </p:spPr>
        <p:txBody>
          <a:bodyPr/>
          <a:lstStyle/>
          <a:p>
            <a:r>
              <a:rPr lang="en-US" altLang="zh-TW" sz="4000" b="1" kern="0" dirty="0" smtClean="0">
                <a:solidFill>
                  <a:srgbClr val="7030A0"/>
                </a:solidFill>
                <a:latin typeface="+mn-lt"/>
                <a:ea typeface="+mn-ea"/>
                <a:cs typeface="+mj-cs"/>
              </a:rPr>
              <a:t>5.2 </a:t>
            </a:r>
            <a:r>
              <a:rPr lang="zh-TW" altLang="en-US" sz="4000" b="1" kern="0" dirty="0" smtClean="0">
                <a:solidFill>
                  <a:srgbClr val="7030A0"/>
                </a:solidFill>
                <a:latin typeface="+mn-lt"/>
                <a:ea typeface="+mn-ea"/>
                <a:cs typeface="+mj-cs"/>
              </a:rPr>
              <a:t> 儲蓄的決定</a:t>
            </a:r>
            <a:endParaRPr lang="zh-TW" altLang="en-US" sz="4000" b="1" dirty="0" smtClean="0">
              <a:solidFill>
                <a:srgbClr val="7030A0"/>
              </a:solidFill>
              <a:latin typeface="+mn-lt"/>
              <a:ea typeface="+mn-ea"/>
            </a:endParaRPr>
          </a:p>
          <a:p>
            <a:pPr lvl="0"/>
            <a:endParaRPr kumimoji="1" lang="zh-TW" alt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  <p:cxnSp>
        <p:nvCxnSpPr>
          <p:cNvPr id="5" name="直線單箭頭接點 4"/>
          <p:cNvCxnSpPr/>
          <p:nvPr/>
        </p:nvCxnSpPr>
        <p:spPr bwMode="auto">
          <a:xfrm>
            <a:off x="971600" y="5594955"/>
            <a:ext cx="50405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6" name="直線單箭頭接點 5"/>
          <p:cNvCxnSpPr/>
          <p:nvPr/>
        </p:nvCxnSpPr>
        <p:spPr bwMode="auto">
          <a:xfrm flipV="1">
            <a:off x="971600" y="2420888"/>
            <a:ext cx="0" cy="31740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9" name="矩形 8"/>
          <p:cNvSpPr/>
          <p:nvPr/>
        </p:nvSpPr>
        <p:spPr>
          <a:xfrm>
            <a:off x="6156176" y="5157192"/>
            <a:ext cx="1107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+mn-ea"/>
                <a:ea typeface="+mn-ea"/>
              </a:rPr>
              <a:t>當期的</a:t>
            </a:r>
            <a:endParaRPr lang="en-US" altLang="zh-TW" sz="2400" dirty="0" smtClean="0">
              <a:latin typeface="+mn-ea"/>
              <a:ea typeface="+mn-ea"/>
            </a:endParaRPr>
          </a:p>
          <a:p>
            <a:r>
              <a:rPr lang="zh-TW" altLang="en-US" sz="2400" dirty="0" smtClean="0">
                <a:latin typeface="+mn-ea"/>
                <a:ea typeface="+mn-ea"/>
              </a:rPr>
              <a:t>消費</a:t>
            </a:r>
            <a:endParaRPr lang="zh-TW" altLang="en-US" sz="2400" dirty="0">
              <a:latin typeface="+mn-ea"/>
              <a:ea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59832" y="414908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E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043608" y="4077072"/>
            <a:ext cx="338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N</a:t>
            </a:r>
            <a:endParaRPr lang="zh-TW" altLang="en-US" dirty="0"/>
          </a:p>
        </p:txBody>
      </p:sp>
      <p:cxnSp>
        <p:nvCxnSpPr>
          <p:cNvPr id="12" name="直線接點 11"/>
          <p:cNvCxnSpPr/>
          <p:nvPr/>
        </p:nvCxnSpPr>
        <p:spPr bwMode="auto">
          <a:xfrm>
            <a:off x="971600" y="3068960"/>
            <a:ext cx="3240360" cy="25202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橢圓 12"/>
          <p:cNvSpPr/>
          <p:nvPr/>
        </p:nvSpPr>
        <p:spPr bwMode="auto">
          <a:xfrm>
            <a:off x="4139952" y="5517232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15" name="直線接點 14"/>
          <p:cNvCxnSpPr>
            <a:stCxn id="28" idx="2"/>
            <a:endCxn id="14" idx="2"/>
          </p:cNvCxnSpPr>
          <p:nvPr/>
        </p:nvCxnSpPr>
        <p:spPr bwMode="auto">
          <a:xfrm>
            <a:off x="899592" y="4509120"/>
            <a:ext cx="18722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6" name="矩形 15"/>
          <p:cNvSpPr/>
          <p:nvPr/>
        </p:nvSpPr>
        <p:spPr>
          <a:xfrm>
            <a:off x="2483768" y="5085184"/>
            <a:ext cx="338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cxnSp>
        <p:nvCxnSpPr>
          <p:cNvPr id="17" name="直線接點 16"/>
          <p:cNvCxnSpPr/>
          <p:nvPr/>
        </p:nvCxnSpPr>
        <p:spPr bwMode="auto">
          <a:xfrm>
            <a:off x="2843808" y="4581128"/>
            <a:ext cx="21091" cy="10292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8" name="矩形 17"/>
          <p:cNvSpPr/>
          <p:nvPr/>
        </p:nvSpPr>
        <p:spPr>
          <a:xfrm>
            <a:off x="467544" y="1484784"/>
            <a:ext cx="1107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 smtClean="0">
                <a:latin typeface="+mn-ea"/>
                <a:ea typeface="+mn-ea"/>
              </a:rPr>
              <a:t>下期的</a:t>
            </a:r>
            <a:endParaRPr lang="en-US" altLang="zh-TW" sz="2400" dirty="0" smtClean="0">
              <a:latin typeface="+mn-ea"/>
              <a:ea typeface="+mn-ea"/>
            </a:endParaRPr>
          </a:p>
          <a:p>
            <a:pPr algn="ctr"/>
            <a:r>
              <a:rPr lang="zh-TW" altLang="en-US" sz="2400" dirty="0" smtClean="0">
                <a:latin typeface="+mn-ea"/>
                <a:ea typeface="+mn-ea"/>
              </a:rPr>
              <a:t>消費</a:t>
            </a:r>
            <a:endParaRPr lang="zh-TW" altLang="en-US" sz="2400" dirty="0">
              <a:latin typeface="+mn-ea"/>
              <a:ea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23928" y="5085184"/>
            <a:ext cx="2016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+mn-ea"/>
                <a:ea typeface="+mn-ea"/>
              </a:rPr>
              <a:t>兩期的預算總額</a:t>
            </a:r>
            <a:endParaRPr lang="zh-TW" altLang="en-US" sz="2000" dirty="0">
              <a:latin typeface="+mn-ea"/>
              <a:ea typeface="+mn-ea"/>
            </a:endParaRPr>
          </a:p>
        </p:txBody>
      </p:sp>
      <p:sp>
        <p:nvSpPr>
          <p:cNvPr id="22" name="弧形 21"/>
          <p:cNvSpPr/>
          <p:nvPr/>
        </p:nvSpPr>
        <p:spPr bwMode="auto">
          <a:xfrm rot="11485272">
            <a:off x="1988268" y="1546811"/>
            <a:ext cx="4608512" cy="3456384"/>
          </a:xfrm>
          <a:prstGeom prst="arc">
            <a:avLst>
              <a:gd name="adj1" fmla="val 16200000"/>
              <a:gd name="adj2" fmla="val 21115372"/>
            </a:avLst>
          </a:prstGeom>
          <a:noFill/>
          <a:ln w="412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4" name="橢圓 13"/>
          <p:cNvSpPr/>
          <p:nvPr/>
        </p:nvSpPr>
        <p:spPr bwMode="auto">
          <a:xfrm>
            <a:off x="2771800" y="4437112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6" name="橢圓 25"/>
          <p:cNvSpPr/>
          <p:nvPr/>
        </p:nvSpPr>
        <p:spPr bwMode="auto">
          <a:xfrm>
            <a:off x="2771800" y="5517232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7" name="橢圓 26"/>
          <p:cNvSpPr/>
          <p:nvPr/>
        </p:nvSpPr>
        <p:spPr bwMode="auto">
          <a:xfrm>
            <a:off x="899592" y="5517232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8" name="橢圓 27"/>
          <p:cNvSpPr/>
          <p:nvPr/>
        </p:nvSpPr>
        <p:spPr bwMode="auto">
          <a:xfrm>
            <a:off x="899592" y="4437112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9" name="左-右雙向箭號 28"/>
          <p:cNvSpPr/>
          <p:nvPr/>
        </p:nvSpPr>
        <p:spPr bwMode="auto">
          <a:xfrm>
            <a:off x="2987824" y="5661248"/>
            <a:ext cx="1080120" cy="144016"/>
          </a:xfrm>
          <a:prstGeom prst="left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0" name="左-右雙向箭號 29"/>
          <p:cNvSpPr/>
          <p:nvPr/>
        </p:nvSpPr>
        <p:spPr bwMode="auto">
          <a:xfrm>
            <a:off x="1115616" y="5661248"/>
            <a:ext cx="1584176" cy="144016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1" name="左-右雙向箭號 30"/>
          <p:cNvSpPr/>
          <p:nvPr/>
        </p:nvSpPr>
        <p:spPr bwMode="auto">
          <a:xfrm rot="16200000">
            <a:off x="395536" y="4941168"/>
            <a:ext cx="864096" cy="144016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131391" y="5877272"/>
            <a:ext cx="1467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dirty="0" smtClean="0">
                <a:latin typeface="+mn-ea"/>
                <a:ea typeface="+mn-ea"/>
              </a:rPr>
              <a:t>當期的消費</a:t>
            </a:r>
            <a:endParaRPr lang="zh-TW" altLang="en-US" sz="2000" dirty="0">
              <a:latin typeface="+mn-ea"/>
              <a:ea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51520" y="4293096"/>
            <a:ext cx="492443" cy="137473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zh-TW" altLang="en-US" sz="2000" dirty="0" smtClean="0">
                <a:latin typeface="+mn-ea"/>
                <a:ea typeface="+mn-ea"/>
              </a:rPr>
              <a:t>下期的消費</a:t>
            </a:r>
            <a:endParaRPr lang="zh-TW" altLang="en-US" sz="2000" dirty="0">
              <a:latin typeface="+mn-ea"/>
              <a:ea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203848" y="1353787"/>
            <a:ext cx="47526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defTabSz="762000">
              <a:buFont typeface="Arial" pitchFamily="34" charset="0"/>
              <a:buChar char="•"/>
            </a:pPr>
            <a:r>
              <a:rPr lang="zh-TW" altLang="en-US" sz="2400" dirty="0" smtClean="0">
                <a:latin typeface="+mn-ea"/>
              </a:rPr>
              <a:t>兩期的預算總額 ＝當期的消費 ＋下期的消費</a:t>
            </a:r>
            <a:endParaRPr lang="en-US" altLang="zh-TW" sz="2400" dirty="0" smtClean="0">
              <a:latin typeface="+mn-ea"/>
            </a:endParaRPr>
          </a:p>
          <a:p>
            <a:pPr marL="514350" indent="-514350" algn="just" defTabSz="762000">
              <a:buFont typeface="Arial" pitchFamily="34" charset="0"/>
              <a:buChar char="•"/>
            </a:pPr>
            <a:r>
              <a:rPr lang="zh-TW" altLang="en-US" sz="2400" dirty="0" smtClean="0">
                <a:latin typeface="+mn-ea"/>
              </a:rPr>
              <a:t>當期的儲蓄＝下期的消費</a:t>
            </a:r>
            <a:endParaRPr lang="en-US" altLang="zh-TW" sz="2400" dirty="0" smtClean="0">
              <a:latin typeface="+mn-ea"/>
            </a:endParaRPr>
          </a:p>
          <a:p>
            <a:pPr marL="514350" indent="-514350" algn="just" defTabSz="762000">
              <a:buFont typeface="Arial" pitchFamily="34" charset="0"/>
              <a:buChar char="•"/>
            </a:pPr>
            <a:r>
              <a:rPr lang="zh-TW" altLang="en-US" sz="2400" dirty="0" smtClean="0">
                <a:solidFill>
                  <a:srgbClr val="C00000"/>
                </a:solidFill>
                <a:latin typeface="+mn-ea"/>
              </a:rPr>
              <a:t>兩期的預算總額 ＝當期的消費 ＋當期的儲蓄</a:t>
            </a:r>
            <a:endParaRPr lang="en-US" altLang="zh-TW" sz="2400" dirty="0" smtClean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915816" y="5877272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solidFill>
                  <a:srgbClr val="000000"/>
                </a:solidFill>
                <a:latin typeface="新細明體"/>
              </a:rPr>
              <a:t>當期的儲蓄</a:t>
            </a:r>
            <a:endParaRPr lang="zh-TW" altLang="en-US" sz="2000" dirty="0"/>
          </a:p>
        </p:txBody>
      </p:sp>
      <p:sp>
        <p:nvSpPr>
          <p:cNvPr id="36" name="投影片編號版面配置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E8C3-113B-4E5A-A7A5-905CE1C4C6B0}" type="slidenum">
              <a:rPr lang="en-US" altLang="zh-TW" smtClean="0"/>
              <a:pPr/>
              <a:t>37</a:t>
            </a:fld>
            <a:endParaRPr lang="en-US" altLang="zh-TW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0B0-E746-416B-8A73-27955F3CEB41}" type="slidenum">
              <a:rPr lang="en-US" altLang="zh-TW"/>
              <a:pPr/>
              <a:t>38</a:t>
            </a:fld>
            <a:endParaRPr lang="en-US" altLang="zh-TW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8276"/>
            <a:ext cx="7475517" cy="829252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800080"/>
                </a:solidFill>
                <a:latin typeface="+mn-lt"/>
              </a:rPr>
              <a:t>5.3  </a:t>
            </a:r>
            <a:r>
              <a:rPr lang="zh-TW" altLang="en-US" sz="4000" dirty="0" smtClean="0">
                <a:solidFill>
                  <a:srgbClr val="800080"/>
                </a:solidFill>
                <a:latin typeface="+mn-lt"/>
              </a:rPr>
              <a:t>利率與借貸</a:t>
            </a:r>
            <a:endParaRPr lang="zh-TW" altLang="en-US" sz="4000" dirty="0">
              <a:solidFill>
                <a:srgbClr val="800080"/>
              </a:solidFill>
              <a:latin typeface="+mn-lt"/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067" y="1330037"/>
            <a:ext cx="7329899" cy="51077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/>
              <a:t>經濟單位（貸方，包括個人）願意減少當期支出而出借的錢，稱為</a:t>
            </a:r>
            <a:r>
              <a:rPr lang="zh-TW" altLang="en-US" sz="2800" dirty="0" smtClean="0">
                <a:solidFill>
                  <a:srgbClr val="FF0066"/>
                </a:solidFill>
              </a:rPr>
              <a:t>儲蓄 </a:t>
            </a:r>
            <a:r>
              <a:rPr lang="en-US" altLang="zh-TW" sz="2800" dirty="0" smtClean="0"/>
              <a:t>(saving)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借方（借入的一方）願意給貸方（出借的一方）的金錢補償，稱為</a:t>
            </a:r>
            <a:r>
              <a:rPr lang="zh-TW" altLang="en-US" sz="2400" dirty="0" smtClean="0">
                <a:solidFill>
                  <a:srgbClr val="FF0066"/>
                </a:solidFill>
              </a:rPr>
              <a:t>利息</a:t>
            </a:r>
            <a:r>
              <a:rPr lang="zh-TW" altLang="en-US" sz="2400" dirty="0" smtClean="0"/>
              <a:t>（</a:t>
            </a:r>
            <a:r>
              <a:rPr lang="en-US" altLang="zh-TW" sz="2400" dirty="0" smtClean="0"/>
              <a:t>interest</a:t>
            </a:r>
            <a:r>
              <a:rPr lang="zh-TW" altLang="en-US" sz="2400" dirty="0" smtClean="0"/>
              <a:t>），而其比率稱</a:t>
            </a:r>
            <a:r>
              <a:rPr lang="zh-TW" altLang="en-US" sz="2400" dirty="0" smtClean="0">
                <a:solidFill>
                  <a:srgbClr val="FF0066"/>
                </a:solidFill>
              </a:rPr>
              <a:t>利率</a:t>
            </a:r>
            <a:r>
              <a:rPr lang="zh-TW" altLang="en-US" sz="2400" dirty="0" smtClean="0"/>
              <a:t>（</a:t>
            </a:r>
            <a:r>
              <a:rPr lang="en-US" altLang="zh-TW" sz="2400" dirty="0" smtClean="0"/>
              <a:t>interest rate</a:t>
            </a:r>
            <a:r>
              <a:rPr lang="zh-TW" altLang="en-US" sz="2400" dirty="0" smtClean="0"/>
              <a:t>）。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/>
              <a:t>經濟單位若欲增加當期支出，他們就得借入金錢，稱為</a:t>
            </a:r>
            <a:r>
              <a:rPr lang="zh-TW" altLang="en-US" sz="2800" dirty="0" smtClean="0">
                <a:solidFill>
                  <a:srgbClr val="FF0066"/>
                </a:solidFill>
              </a:rPr>
              <a:t>借款</a:t>
            </a:r>
            <a:r>
              <a:rPr lang="zh-TW" altLang="en-US" sz="2800" dirty="0" smtClean="0"/>
              <a:t>（</a:t>
            </a:r>
            <a:r>
              <a:rPr lang="en-US" altLang="zh-TW" sz="2800" dirty="0" smtClean="0"/>
              <a:t>borrowing</a:t>
            </a:r>
            <a:r>
              <a:rPr lang="zh-TW" altLang="en-US" sz="2800" dirty="0" smtClean="0"/>
              <a:t>）。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他們需要支付對方一些報酬才可能借到錢，這也就是貸方要求的利息、利率。</a:t>
            </a:r>
            <a:endParaRPr lang="en-US" altLang="zh-TW" sz="2400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9" y="122238"/>
            <a:ext cx="7546769" cy="804037"/>
          </a:xfrm>
        </p:spPr>
        <p:txBody>
          <a:bodyPr/>
          <a:lstStyle/>
          <a:p>
            <a:r>
              <a:rPr lang="en-US" altLang="zh-TW" dirty="0" smtClean="0">
                <a:solidFill>
                  <a:srgbClr val="7030A0"/>
                </a:solidFill>
              </a:rPr>
              <a:t>5.4  </a:t>
            </a:r>
            <a:r>
              <a:rPr lang="zh-TW" altLang="en-US" dirty="0" smtClean="0">
                <a:solidFill>
                  <a:srgbClr val="7030A0"/>
                </a:solidFill>
              </a:rPr>
              <a:t>借貸市場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36270" y="1330036"/>
            <a:ext cx="7196447" cy="4990895"/>
          </a:xfrm>
        </p:spPr>
        <p:txBody>
          <a:bodyPr/>
          <a:lstStyle/>
          <a:p>
            <a:r>
              <a:rPr lang="zh-TW" altLang="en-US" sz="2800" dirty="0" smtClean="0"/>
              <a:t>借貸市場：資金的供給與需要，其交易（借貸）價格為利率。</a:t>
            </a:r>
            <a:endParaRPr lang="en-US" altLang="zh-TW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/>
              <a:t>資金供給者：</a:t>
            </a:r>
            <a:endParaRPr lang="en-US" altLang="zh-TW" sz="2800" dirty="0" smtClean="0"/>
          </a:p>
          <a:p>
            <a:pPr marL="863600" lvl="1" indent="-514350"/>
            <a:r>
              <a:rPr lang="zh-TW" altLang="en-US" sz="2400" dirty="0" smtClean="0"/>
              <a:t>個人儲蓄、政府儲蓄、廠商儲蓄</a:t>
            </a:r>
            <a:endParaRPr lang="en-US" altLang="zh-TW" sz="2400" dirty="0" smtClean="0"/>
          </a:p>
          <a:p>
            <a:pPr marL="863600" lvl="1" indent="-514350"/>
            <a:r>
              <a:rPr lang="zh-TW" altLang="en-US" sz="2400" dirty="0" smtClean="0"/>
              <a:t>借給誰？利率如何？可靠嗎？</a:t>
            </a:r>
            <a:endParaRPr lang="en-US" altLang="zh-TW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/>
              <a:t>資金需要者</a:t>
            </a:r>
            <a:endParaRPr lang="en-US" altLang="zh-TW" sz="2800" dirty="0" smtClean="0"/>
          </a:p>
          <a:p>
            <a:pPr marL="863600" lvl="1" indent="-514350"/>
            <a:r>
              <a:rPr lang="zh-TW" altLang="en-US" sz="2400" dirty="0" smtClean="0"/>
              <a:t>個人借款、政府借款、廠商借款</a:t>
            </a:r>
            <a:endParaRPr lang="en-US" altLang="zh-TW" sz="2400" dirty="0" smtClean="0"/>
          </a:p>
          <a:p>
            <a:pPr marL="863600" lvl="1" indent="-514350"/>
            <a:r>
              <a:rPr lang="zh-TW" altLang="en-US" sz="2400" dirty="0" smtClean="0"/>
              <a:t>跟誰借？利率如何？契約期間多長？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7077-841F-412B-B45A-132BC00D79DA}" type="slidenum">
              <a:rPr lang="en-US" altLang="zh-TW" smtClean="0"/>
              <a:pPr/>
              <a:t>39</a:t>
            </a:fld>
            <a:endParaRPr lang="en-US" altLang="zh-TW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1767-FC2D-4FDA-B4BB-CFA40C2EF4AE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499268" cy="744661"/>
          </a:xfrm>
        </p:spPr>
        <p:txBody>
          <a:bodyPr/>
          <a:lstStyle/>
          <a:p>
            <a:r>
              <a:rPr lang="en-US" altLang="zh-TW" sz="4000" dirty="0">
                <a:solidFill>
                  <a:srgbClr val="800080"/>
                </a:solidFill>
                <a:latin typeface="+mn-lt"/>
              </a:rPr>
              <a:t>1. </a:t>
            </a:r>
            <a:r>
              <a:rPr lang="zh-TW" altLang="en-US" sz="4000" dirty="0" smtClean="0">
                <a:solidFill>
                  <a:srgbClr val="800080"/>
                </a:solidFill>
                <a:latin typeface="+mn-lt"/>
              </a:rPr>
              <a:t>直接交易</a:t>
            </a:r>
            <a:endParaRPr lang="zh-TW" altLang="en-US" sz="4000" dirty="0">
              <a:solidFill>
                <a:srgbClr val="800080"/>
              </a:solidFill>
              <a:latin typeface="+mn-lt"/>
            </a:endParaRP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089" y="1270660"/>
            <a:ext cx="7407129" cy="5109379"/>
          </a:xfrm>
        </p:spPr>
        <p:txBody>
          <a:bodyPr/>
          <a:lstStyle/>
          <a:p>
            <a:pPr marL="571500" indent="-571500" algn="just" eaLnBrk="0" hangingPunct="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zh-TW" altLang="en-US" sz="2800" dirty="0" smtClean="0"/>
              <a:t>直接交易只在「欲望的雙重交會」下才可能發生。</a:t>
            </a:r>
          </a:p>
          <a:p>
            <a:pPr marL="920750" lvl="1" indent="-571500" algn="just" eaLnBrk="0" hangingPunct="0">
              <a:spcBef>
                <a:spcPct val="0"/>
              </a:spcBef>
              <a:buClrTx/>
              <a:buSzTx/>
            </a:pPr>
            <a:r>
              <a:rPr lang="zh-TW" altLang="en-US" sz="2400" dirty="0" smtClean="0"/>
              <a:t>在</a:t>
            </a:r>
            <a:r>
              <a:rPr lang="zh-TW" altLang="en-US" sz="2400" dirty="0"/>
              <a:t>以物易物 </a:t>
            </a:r>
            <a:r>
              <a:rPr lang="en-US" altLang="zh-TW" sz="2400" dirty="0"/>
              <a:t>(barter) </a:t>
            </a:r>
            <a:r>
              <a:rPr lang="zh-TW" altLang="en-US" sz="2400" dirty="0"/>
              <a:t>的直接交易，「抱絲貿布」的人必須遇到「抱布貿絲」的人，才能完成交易。</a:t>
            </a:r>
          </a:p>
          <a:p>
            <a:pPr marL="571500" indent="-571500" algn="just" eaLnBrk="0" hangingPunct="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zh-TW" altLang="en-US" sz="2800" dirty="0" smtClean="0"/>
              <a:t>當</a:t>
            </a:r>
            <a:r>
              <a:rPr lang="zh-TW" altLang="en-US" sz="2800" dirty="0"/>
              <a:t>商品種類增加而每人所需要的商品種類並未等比例增加時，每一個人找到對自己商品有需要者的機率會下降。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74925" y="6127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endParaRPr lang="zh-TW" altLang="zh-TW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18530" y="213903"/>
            <a:ext cx="7490435" cy="736123"/>
          </a:xfrm>
          <a:prstGeom prst="rect">
            <a:avLst/>
          </a:prstGeom>
        </p:spPr>
        <p:txBody>
          <a:bodyPr/>
          <a:lstStyle/>
          <a:p>
            <a:r>
              <a:rPr lang="en-US" altLang="zh-TW" sz="4000" b="1" kern="0" dirty="0" smtClean="0">
                <a:solidFill>
                  <a:srgbClr val="7030A0"/>
                </a:solidFill>
                <a:latin typeface="+mn-lt"/>
                <a:ea typeface="+mn-ea"/>
                <a:cs typeface="+mj-cs"/>
              </a:rPr>
              <a:t>5.5  </a:t>
            </a:r>
            <a:r>
              <a:rPr lang="zh-TW" altLang="en-US" sz="4000" b="1" kern="0" dirty="0" smtClean="0">
                <a:solidFill>
                  <a:srgbClr val="7030A0"/>
                </a:solidFill>
                <a:latin typeface="+mn-lt"/>
                <a:ea typeface="+mn-ea"/>
                <a:cs typeface="+mj-cs"/>
              </a:rPr>
              <a:t>利率的形成</a:t>
            </a:r>
            <a:endParaRPr lang="zh-TW" altLang="en-US" sz="4000" b="1" dirty="0" smtClean="0">
              <a:solidFill>
                <a:srgbClr val="7030A0"/>
              </a:solidFill>
              <a:latin typeface="+mn-lt"/>
              <a:ea typeface="+mn-ea"/>
            </a:endParaRPr>
          </a:p>
          <a:p>
            <a:pPr lvl="0"/>
            <a:endParaRPr kumimoji="1" lang="zh-TW" alt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12317" y="1211284"/>
            <a:ext cx="3924058" cy="510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514350" indent="-514350" algn="just" defTabSz="762000">
              <a:lnSpc>
                <a:spcPct val="150000"/>
              </a:lnSpc>
              <a:buFont typeface="Wingdings" pitchFamily="2" charset="2"/>
              <a:buChar char="u"/>
            </a:pPr>
            <a:r>
              <a:rPr lang="zh-TW" altLang="en-US" sz="2800" dirty="0" smtClean="0">
                <a:latin typeface="+mn-lt"/>
                <a:ea typeface="+mn-ea"/>
              </a:rPr>
              <a:t>利率是借貸的價格。</a:t>
            </a:r>
            <a:endParaRPr lang="en-US" altLang="zh-TW" sz="2800" dirty="0" smtClean="0">
              <a:latin typeface="+mn-lt"/>
              <a:ea typeface="+mn-ea"/>
            </a:endParaRPr>
          </a:p>
          <a:p>
            <a:pPr marL="971550" lvl="1" indent="-514350" algn="just" defTabSz="762000">
              <a:lnSpc>
                <a:spcPct val="150000"/>
              </a:lnSpc>
              <a:buFont typeface="Wingdings" pitchFamily="2" charset="2"/>
              <a:buAutoNum type="circleNumWdWhitePlain"/>
            </a:pPr>
            <a:r>
              <a:rPr lang="zh-TW" altLang="en-US" sz="2400" dirty="0" smtClean="0">
                <a:latin typeface="+mn-lt"/>
                <a:ea typeface="+mn-ea"/>
              </a:rPr>
              <a:t>只要貸方偏愛當期的消費，而他又沒有過多的剩餘，利率就出現了。否則，借貸不會成立。</a:t>
            </a:r>
            <a:endParaRPr lang="en-US" altLang="zh-TW" sz="2400" dirty="0" smtClean="0">
              <a:latin typeface="+mn-lt"/>
              <a:ea typeface="+mn-ea"/>
            </a:endParaRPr>
          </a:p>
          <a:p>
            <a:pPr marL="971550" lvl="1" indent="-514350" algn="just" defTabSz="762000">
              <a:lnSpc>
                <a:spcPct val="150000"/>
              </a:lnSpc>
              <a:buFont typeface="Wingdings" pitchFamily="2" charset="2"/>
              <a:buAutoNum type="circleNumWdWhitePlain"/>
            </a:pPr>
            <a:r>
              <a:rPr lang="zh-TW" altLang="en-US" sz="2400" dirty="0" smtClean="0">
                <a:latin typeface="+mn-lt"/>
                <a:ea typeface="+mn-ea"/>
              </a:rPr>
              <a:t>貸方愈是偏愛當期的消費，他出借預算所要求的利率就愈高。</a:t>
            </a:r>
            <a:endParaRPr lang="en-US" altLang="zh-TW" sz="2400" dirty="0" smtClean="0">
              <a:latin typeface="+mn-lt"/>
              <a:ea typeface="+mn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E8C3-113B-4E5A-A7A5-905CE1C4C6B0}" type="slidenum">
              <a:rPr lang="en-US" altLang="zh-TW" smtClean="0"/>
              <a:pPr/>
              <a:t>40</a:t>
            </a:fld>
            <a:endParaRPr lang="en-US" altLang="zh-TW"/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5201392" y="5011388"/>
            <a:ext cx="3087584" cy="23751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5225143" y="1852551"/>
            <a:ext cx="47501" cy="3158839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V="1">
            <a:off x="5842660" y="2398815"/>
            <a:ext cx="1686296" cy="235131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H="1" flipV="1">
            <a:off x="5795158" y="2446318"/>
            <a:ext cx="1757548" cy="2113807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988013" y="1788467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/>
              <a:t>資金的供給</a:t>
            </a:r>
            <a:endParaRPr lang="zh-TW" altLang="en-US" sz="2400" dirty="0"/>
          </a:p>
        </p:txBody>
      </p:sp>
      <p:sp>
        <p:nvSpPr>
          <p:cNvPr id="23" name="矩形 22"/>
          <p:cNvSpPr/>
          <p:nvPr/>
        </p:nvSpPr>
        <p:spPr>
          <a:xfrm>
            <a:off x="7201769" y="3593517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/>
              <a:t>資金的需要</a:t>
            </a:r>
            <a:endParaRPr lang="zh-TW" altLang="en-US" sz="2400" dirty="0"/>
          </a:p>
        </p:txBody>
      </p:sp>
      <p:cxnSp>
        <p:nvCxnSpPr>
          <p:cNvPr id="24" name="直線接點 23"/>
          <p:cNvCxnSpPr/>
          <p:nvPr/>
        </p:nvCxnSpPr>
        <p:spPr>
          <a:xfrm flipH="1" flipV="1">
            <a:off x="5367647" y="3515096"/>
            <a:ext cx="1353787" cy="2375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flipH="1" flipV="1">
            <a:off x="6721435" y="3515096"/>
            <a:ext cx="71251" cy="144879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4823609" y="121220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000000"/>
                </a:solidFill>
                <a:latin typeface="Arial"/>
                <a:ea typeface="新細明體"/>
              </a:rPr>
              <a:t>利率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7008731" y="529629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000000"/>
                </a:solidFill>
                <a:latin typeface="Arial"/>
                <a:ea typeface="新細明體"/>
              </a:rPr>
              <a:t>借貸數量</a:t>
            </a:r>
            <a:endParaRPr lang="zh-TW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899592" y="1628800"/>
            <a:ext cx="7200800" cy="31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514350" indent="-514350" algn="just" defTabSz="762000">
              <a:lnSpc>
                <a:spcPct val="150000"/>
              </a:lnSpc>
              <a:buFont typeface="Wingdings" pitchFamily="2" charset="2"/>
              <a:buChar char="u"/>
            </a:pPr>
            <a:r>
              <a:rPr lang="zh-TW" altLang="en-US" sz="2800" dirty="0" smtClean="0">
                <a:latin typeface="+mn-lt"/>
                <a:ea typeface="+mn-ea"/>
              </a:rPr>
              <a:t>需要的負斜率定理：價格愈高，需要愈少。</a:t>
            </a:r>
            <a:endParaRPr lang="en-US" altLang="zh-TW" sz="2800" dirty="0" smtClean="0">
              <a:latin typeface="+mn-lt"/>
              <a:ea typeface="+mn-ea"/>
            </a:endParaRPr>
          </a:p>
          <a:p>
            <a:pPr marL="514350" indent="-514350" algn="just" defTabSz="762000">
              <a:lnSpc>
                <a:spcPct val="150000"/>
              </a:lnSpc>
              <a:buFont typeface="Wingdings" pitchFamily="2" charset="2"/>
              <a:buChar char="u"/>
            </a:pPr>
            <a:r>
              <a:rPr lang="zh-TW" altLang="en-US" sz="2800" dirty="0" smtClean="0">
                <a:latin typeface="+mn-lt"/>
                <a:ea typeface="+mn-ea"/>
              </a:rPr>
              <a:t>利率既是借貸的價格，利率愈高，想借入的金額就愈少。也就是：</a:t>
            </a:r>
            <a:endParaRPr lang="en-US" altLang="zh-TW" sz="2800" dirty="0" smtClean="0">
              <a:latin typeface="+mn-lt"/>
              <a:ea typeface="+mn-ea"/>
            </a:endParaRPr>
          </a:p>
          <a:p>
            <a:pPr marL="971550" lvl="1" indent="-514350" algn="just" defTabSz="7620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 smtClean="0">
                <a:latin typeface="+mn-lt"/>
                <a:ea typeface="+mn-ea"/>
              </a:rPr>
              <a:t>利率愈高，儲蓄愈高，當期消費愈低。</a:t>
            </a:r>
            <a:endParaRPr lang="en-US" altLang="zh-TW" sz="2400" dirty="0" smtClean="0">
              <a:latin typeface="+mn-lt"/>
              <a:ea typeface="+mn-ea"/>
            </a:endParaRPr>
          </a:p>
          <a:p>
            <a:pPr marL="971550" lvl="1" indent="-514350" algn="just" defTabSz="7620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 smtClean="0">
                <a:latin typeface="+mn-lt"/>
                <a:ea typeface="+mn-ea"/>
              </a:rPr>
              <a:t>反之，利率愈低，當期消費愈高，儲蓄愈低。</a:t>
            </a:r>
            <a:endParaRPr lang="zh-TW" altLang="en-US" sz="2400" dirty="0">
              <a:latin typeface="+mn-lt"/>
              <a:ea typeface="+mn-ea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528" y="332656"/>
            <a:ext cx="7416824" cy="864096"/>
          </a:xfrm>
          <a:prstGeom prst="rect">
            <a:avLst/>
          </a:prstGeom>
        </p:spPr>
        <p:txBody>
          <a:bodyPr/>
          <a:lstStyle/>
          <a:p>
            <a:r>
              <a:rPr lang="en-US" altLang="zh-TW" sz="4000" b="1" kern="0" dirty="0" smtClean="0">
                <a:solidFill>
                  <a:srgbClr val="7030A0"/>
                </a:solidFill>
                <a:latin typeface="+mn-lt"/>
                <a:ea typeface="+mn-ea"/>
                <a:cs typeface="+mj-cs"/>
              </a:rPr>
              <a:t>5.6 </a:t>
            </a:r>
            <a:r>
              <a:rPr lang="zh-TW" altLang="en-US" sz="4000" b="1" kern="0" dirty="0" smtClean="0">
                <a:solidFill>
                  <a:srgbClr val="7030A0"/>
                </a:solidFill>
                <a:latin typeface="+mn-lt"/>
                <a:ea typeface="+mn-ea"/>
                <a:cs typeface="+mj-cs"/>
              </a:rPr>
              <a:t>利率對儲蓄的影響</a:t>
            </a:r>
            <a:endParaRPr lang="zh-TW" altLang="en-US" sz="4000" b="1" dirty="0" smtClean="0">
              <a:solidFill>
                <a:srgbClr val="7030A0"/>
              </a:solidFill>
              <a:latin typeface="+mn-lt"/>
              <a:ea typeface="+mn-ea"/>
            </a:endParaRPr>
          </a:p>
          <a:p>
            <a:pPr lvl="0"/>
            <a:endParaRPr kumimoji="1" lang="zh-TW" alt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491880" y="1916833"/>
            <a:ext cx="5328592" cy="29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indent="-457200" algn="just" defTabSz="762000"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>
                <a:latin typeface="+mn-lt"/>
                <a:ea typeface="+mn-ea"/>
              </a:rPr>
              <a:t>考慮利率</a:t>
            </a:r>
            <a:r>
              <a:rPr lang="zh-TW" altLang="en-US" sz="2400" dirty="0" smtClean="0">
                <a:latin typeface="+mn-lt"/>
                <a:ea typeface="+mn-ea"/>
              </a:rPr>
              <a:t>是</a:t>
            </a:r>
            <a:r>
              <a:rPr lang="en-US" altLang="zh-TW" sz="2400" dirty="0" smtClean="0">
                <a:latin typeface="+mn-lt"/>
                <a:ea typeface="+mn-ea"/>
              </a:rPr>
              <a:t>10%</a:t>
            </a:r>
            <a:r>
              <a:rPr lang="zh-TW" altLang="en-US" sz="2400" dirty="0" smtClean="0">
                <a:latin typeface="+mn-lt"/>
                <a:ea typeface="+mn-ea"/>
              </a:rPr>
              <a:t>，</a:t>
            </a:r>
            <a:r>
              <a:rPr lang="zh-TW" altLang="en-US" sz="2400" dirty="0">
                <a:latin typeface="+mn-lt"/>
                <a:ea typeface="+mn-ea"/>
              </a:rPr>
              <a:t>且小黑在幼年期全不花費，</a:t>
            </a:r>
            <a:r>
              <a:rPr lang="zh-TW" altLang="en-US" sz="2400" dirty="0" smtClean="0">
                <a:latin typeface="+mn-lt"/>
                <a:ea typeface="+mn-ea"/>
              </a:rPr>
              <a:t>則在</a:t>
            </a:r>
            <a:r>
              <a:rPr lang="zh-TW" altLang="en-US" sz="2400" dirty="0">
                <a:latin typeface="+mn-lt"/>
                <a:ea typeface="+mn-ea"/>
              </a:rPr>
              <a:t>成年期的花費</a:t>
            </a:r>
            <a:r>
              <a:rPr lang="zh-TW" altLang="en-US" sz="2400" dirty="0" smtClean="0">
                <a:latin typeface="+mn-lt"/>
                <a:ea typeface="+mn-ea"/>
              </a:rPr>
              <a:t>為 </a:t>
            </a:r>
            <a:r>
              <a:rPr lang="en-US" altLang="zh-TW" sz="2400" dirty="0" smtClean="0">
                <a:latin typeface="+mn-lt"/>
                <a:ea typeface="+mn-ea"/>
              </a:rPr>
              <a:t>110</a:t>
            </a:r>
            <a:r>
              <a:rPr lang="zh-TW" altLang="en-US" sz="2400" dirty="0" smtClean="0">
                <a:latin typeface="+mn-lt"/>
                <a:ea typeface="+mn-ea"/>
              </a:rPr>
              <a:t>萬</a:t>
            </a:r>
            <a:r>
              <a:rPr lang="zh-TW" altLang="en-US" sz="2400" dirty="0">
                <a:latin typeface="+mn-lt"/>
                <a:ea typeface="+mn-ea"/>
              </a:rPr>
              <a:t>元的本利和</a:t>
            </a:r>
            <a:r>
              <a:rPr lang="zh-TW" altLang="en-US" sz="2400" dirty="0" smtClean="0">
                <a:latin typeface="+mn-lt"/>
                <a:ea typeface="+mn-ea"/>
              </a:rPr>
              <a:t>。</a:t>
            </a:r>
            <a:endParaRPr lang="en-US" altLang="zh-TW" sz="2400" dirty="0" smtClean="0">
              <a:latin typeface="+mn-lt"/>
              <a:ea typeface="+mn-ea"/>
            </a:endParaRPr>
          </a:p>
          <a:p>
            <a:pPr indent="-457200" algn="just" defTabSz="762000"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 smtClean="0">
                <a:latin typeface="+mn-lt"/>
                <a:ea typeface="+mn-ea"/>
              </a:rPr>
              <a:t>沒有利率下的選擇為 </a:t>
            </a:r>
            <a:r>
              <a:rPr lang="en-US" altLang="zh-TW" sz="2400" dirty="0" smtClean="0">
                <a:latin typeface="+mn-lt"/>
                <a:ea typeface="+mn-ea"/>
              </a:rPr>
              <a:t>E</a:t>
            </a:r>
            <a:r>
              <a:rPr lang="zh-TW" altLang="en-US" sz="2400" dirty="0" smtClean="0">
                <a:latin typeface="+mn-lt"/>
                <a:ea typeface="+mn-ea"/>
              </a:rPr>
              <a:t>點，在利率是 </a:t>
            </a:r>
            <a:r>
              <a:rPr lang="en-US" altLang="zh-TW" sz="2400" dirty="0" smtClean="0">
                <a:latin typeface="+mn-lt"/>
                <a:ea typeface="+mn-ea"/>
              </a:rPr>
              <a:t>10%</a:t>
            </a:r>
            <a:r>
              <a:rPr lang="zh-TW" altLang="en-US" sz="2400" dirty="0" smtClean="0">
                <a:latin typeface="+mn-lt"/>
                <a:ea typeface="+mn-ea"/>
              </a:rPr>
              <a:t>下的選擇為 </a:t>
            </a:r>
            <a:r>
              <a:rPr lang="en-US" altLang="zh-TW" sz="2400" dirty="0" smtClean="0">
                <a:latin typeface="+mn-lt"/>
                <a:ea typeface="+mn-ea"/>
              </a:rPr>
              <a:t>F</a:t>
            </a:r>
            <a:r>
              <a:rPr lang="zh-TW" altLang="en-US" sz="2400" dirty="0" smtClean="0">
                <a:latin typeface="+mn-lt"/>
                <a:ea typeface="+mn-ea"/>
              </a:rPr>
              <a:t>點：當期消費下降，當期儲蓄增加，下期消費增加。</a:t>
            </a:r>
          </a:p>
          <a:p>
            <a:pPr indent="-457200" algn="just" defTabSz="762000">
              <a:spcBef>
                <a:spcPts val="600"/>
              </a:spcBef>
              <a:spcAft>
                <a:spcPts val="600"/>
              </a:spcAft>
            </a:pPr>
            <a:endParaRPr lang="zh-TW" altLang="en-US" sz="2400" dirty="0">
              <a:latin typeface="+mn-lt"/>
              <a:ea typeface="+mn-ea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528" y="332656"/>
            <a:ext cx="7416824" cy="864096"/>
          </a:xfrm>
          <a:prstGeom prst="rect">
            <a:avLst/>
          </a:prstGeom>
        </p:spPr>
        <p:txBody>
          <a:bodyPr/>
          <a:lstStyle/>
          <a:p>
            <a:r>
              <a:rPr lang="en-US" altLang="zh-TW" sz="4000" b="1" kern="0" dirty="0" smtClean="0">
                <a:solidFill>
                  <a:srgbClr val="7030A0"/>
                </a:solidFill>
                <a:latin typeface="+mn-lt"/>
                <a:ea typeface="+mn-ea"/>
                <a:cs typeface="+mj-cs"/>
              </a:rPr>
              <a:t>5.7 </a:t>
            </a:r>
            <a:r>
              <a:rPr lang="zh-TW" altLang="en-US" sz="4000" b="1" kern="0" dirty="0" smtClean="0">
                <a:solidFill>
                  <a:srgbClr val="7030A0"/>
                </a:solidFill>
                <a:latin typeface="+mn-lt"/>
                <a:ea typeface="+mn-ea"/>
                <a:cs typeface="+mj-cs"/>
              </a:rPr>
              <a:t>利率影響儲蓄的分析</a:t>
            </a:r>
            <a:endParaRPr lang="zh-TW" altLang="en-US" sz="4000" b="1" dirty="0" smtClean="0">
              <a:solidFill>
                <a:srgbClr val="7030A0"/>
              </a:solidFill>
              <a:latin typeface="+mn-lt"/>
              <a:ea typeface="+mn-ea"/>
            </a:endParaRPr>
          </a:p>
          <a:p>
            <a:pPr lvl="0"/>
            <a:endParaRPr kumimoji="1" lang="zh-TW" alt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  <p:cxnSp>
        <p:nvCxnSpPr>
          <p:cNvPr id="8" name="直線單箭頭接點 7"/>
          <p:cNvCxnSpPr/>
          <p:nvPr/>
        </p:nvCxnSpPr>
        <p:spPr bwMode="auto">
          <a:xfrm>
            <a:off x="827584" y="5738971"/>
            <a:ext cx="50405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9" name="直線單箭頭接點 8"/>
          <p:cNvCxnSpPr/>
          <p:nvPr/>
        </p:nvCxnSpPr>
        <p:spPr bwMode="auto">
          <a:xfrm flipV="1">
            <a:off x="827584" y="2276872"/>
            <a:ext cx="0" cy="34620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0" name="矩形 9"/>
          <p:cNvSpPr/>
          <p:nvPr/>
        </p:nvSpPr>
        <p:spPr>
          <a:xfrm>
            <a:off x="6156176" y="5445224"/>
            <a:ext cx="1107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+mn-ea"/>
                <a:ea typeface="+mn-ea"/>
              </a:rPr>
              <a:t>當期的</a:t>
            </a:r>
            <a:endParaRPr lang="en-US" altLang="zh-TW" sz="2400" dirty="0" smtClean="0">
              <a:latin typeface="+mn-ea"/>
              <a:ea typeface="+mn-ea"/>
            </a:endParaRPr>
          </a:p>
          <a:p>
            <a:r>
              <a:rPr lang="zh-TW" altLang="en-US" sz="2400" dirty="0" smtClean="0">
                <a:latin typeface="+mn-ea"/>
                <a:ea typeface="+mn-ea"/>
              </a:rPr>
              <a:t>消費</a:t>
            </a:r>
            <a:endParaRPr lang="zh-TW" altLang="en-US" sz="2400" dirty="0">
              <a:latin typeface="+mn-ea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27784" y="479715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E</a:t>
            </a:r>
            <a:endParaRPr lang="zh-TW" altLang="en-US" dirty="0"/>
          </a:p>
        </p:txBody>
      </p:sp>
      <p:cxnSp>
        <p:nvCxnSpPr>
          <p:cNvPr id="13" name="直線接點 12"/>
          <p:cNvCxnSpPr/>
          <p:nvPr/>
        </p:nvCxnSpPr>
        <p:spPr bwMode="auto">
          <a:xfrm>
            <a:off x="827584" y="3284984"/>
            <a:ext cx="3240360" cy="24482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" name="橢圓 13"/>
          <p:cNvSpPr/>
          <p:nvPr/>
        </p:nvSpPr>
        <p:spPr bwMode="auto">
          <a:xfrm>
            <a:off x="3995936" y="5661248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15" name="直線接點 14"/>
          <p:cNvCxnSpPr/>
          <p:nvPr/>
        </p:nvCxnSpPr>
        <p:spPr bwMode="auto">
          <a:xfrm>
            <a:off x="827584" y="4653136"/>
            <a:ext cx="18722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直線接點 16"/>
          <p:cNvCxnSpPr/>
          <p:nvPr/>
        </p:nvCxnSpPr>
        <p:spPr bwMode="auto">
          <a:xfrm>
            <a:off x="2699792" y="4725144"/>
            <a:ext cx="21091" cy="10292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8" name="矩形 17"/>
          <p:cNvSpPr/>
          <p:nvPr/>
        </p:nvSpPr>
        <p:spPr>
          <a:xfrm>
            <a:off x="251520" y="1340768"/>
            <a:ext cx="1107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 smtClean="0">
                <a:latin typeface="+mn-ea"/>
                <a:ea typeface="+mn-ea"/>
              </a:rPr>
              <a:t>下期的</a:t>
            </a:r>
            <a:endParaRPr lang="en-US" altLang="zh-TW" sz="2400" dirty="0" smtClean="0">
              <a:latin typeface="+mn-ea"/>
              <a:ea typeface="+mn-ea"/>
            </a:endParaRPr>
          </a:p>
          <a:p>
            <a:pPr algn="ctr"/>
            <a:r>
              <a:rPr lang="zh-TW" altLang="en-US" sz="2400" dirty="0" smtClean="0">
                <a:latin typeface="+mn-ea"/>
                <a:ea typeface="+mn-ea"/>
              </a:rPr>
              <a:t>消費</a:t>
            </a:r>
            <a:endParaRPr lang="zh-TW" altLang="en-US" sz="2400" dirty="0">
              <a:latin typeface="+mn-ea"/>
              <a:ea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87375" y="6021288"/>
            <a:ext cx="1467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dirty="0" smtClean="0">
                <a:latin typeface="+mn-ea"/>
                <a:ea typeface="+mn-ea"/>
              </a:rPr>
              <a:t>當期的消費</a:t>
            </a:r>
            <a:endParaRPr lang="zh-TW" altLang="en-US" sz="2000" dirty="0">
              <a:latin typeface="+mn-ea"/>
              <a:ea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79512" y="4005064"/>
            <a:ext cx="492443" cy="137473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zh-TW" altLang="en-US" sz="2000" dirty="0" smtClean="0">
                <a:latin typeface="+mn-ea"/>
                <a:ea typeface="+mn-ea"/>
              </a:rPr>
              <a:t>下期的消費</a:t>
            </a:r>
            <a:endParaRPr lang="zh-TW" altLang="en-US" sz="2000" dirty="0">
              <a:latin typeface="+mn-ea"/>
              <a:ea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771800" y="6021288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solidFill>
                  <a:srgbClr val="000000"/>
                </a:solidFill>
                <a:latin typeface="新細明體"/>
              </a:rPr>
              <a:t>當期的儲蓄</a:t>
            </a:r>
            <a:endParaRPr lang="zh-TW" altLang="en-US" sz="2000" dirty="0"/>
          </a:p>
        </p:txBody>
      </p:sp>
      <p:sp>
        <p:nvSpPr>
          <p:cNvPr id="30" name="弧形 29"/>
          <p:cNvSpPr/>
          <p:nvPr/>
        </p:nvSpPr>
        <p:spPr bwMode="auto">
          <a:xfrm rot="11485272">
            <a:off x="1844251" y="1690826"/>
            <a:ext cx="4608512" cy="3456384"/>
          </a:xfrm>
          <a:prstGeom prst="arc">
            <a:avLst>
              <a:gd name="adj1" fmla="val 16200000"/>
              <a:gd name="adj2" fmla="val 21115372"/>
            </a:avLst>
          </a:prstGeom>
          <a:noFill/>
          <a:ln w="41275" cap="flat" cmpd="sng" algn="ctr">
            <a:solidFill>
              <a:srgbClr val="C0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0" name="橢圓 19"/>
          <p:cNvSpPr/>
          <p:nvPr/>
        </p:nvSpPr>
        <p:spPr bwMode="auto">
          <a:xfrm>
            <a:off x="2627784" y="4581128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31" name="直線接點 30"/>
          <p:cNvCxnSpPr>
            <a:endCxn id="14" idx="1"/>
          </p:cNvCxnSpPr>
          <p:nvPr/>
        </p:nvCxnSpPr>
        <p:spPr bwMode="auto">
          <a:xfrm>
            <a:off x="827584" y="2492896"/>
            <a:ext cx="3189443" cy="318944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3" name="弧形 32"/>
          <p:cNvSpPr/>
          <p:nvPr/>
        </p:nvSpPr>
        <p:spPr bwMode="auto">
          <a:xfrm rot="11485272">
            <a:off x="2060277" y="1546812"/>
            <a:ext cx="4608512" cy="3456384"/>
          </a:xfrm>
          <a:prstGeom prst="arc">
            <a:avLst>
              <a:gd name="adj1" fmla="val 16200000"/>
              <a:gd name="adj2" fmla="val 21115372"/>
            </a:avLst>
          </a:prstGeom>
          <a:noFill/>
          <a:ln w="41275" cap="flat" cmpd="sng" algn="ctr">
            <a:solidFill>
              <a:srgbClr val="C0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6" name="橢圓 35"/>
          <p:cNvSpPr/>
          <p:nvPr/>
        </p:nvSpPr>
        <p:spPr bwMode="auto">
          <a:xfrm>
            <a:off x="2483768" y="4077072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40" name="直線接點 39"/>
          <p:cNvCxnSpPr/>
          <p:nvPr/>
        </p:nvCxnSpPr>
        <p:spPr bwMode="auto">
          <a:xfrm>
            <a:off x="2555776" y="4221088"/>
            <a:ext cx="0" cy="15121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5" name="直線接點 44"/>
          <p:cNvCxnSpPr>
            <a:endCxn id="36" idx="2"/>
          </p:cNvCxnSpPr>
          <p:nvPr/>
        </p:nvCxnSpPr>
        <p:spPr bwMode="auto">
          <a:xfrm>
            <a:off x="827584" y="4149080"/>
            <a:ext cx="16561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9" name="向上箭號 48"/>
          <p:cNvSpPr/>
          <p:nvPr/>
        </p:nvSpPr>
        <p:spPr bwMode="auto">
          <a:xfrm>
            <a:off x="1187624" y="4293096"/>
            <a:ext cx="288032" cy="432048"/>
          </a:xfrm>
          <a:prstGeom prst="upArrow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0" name="向上箭號 49"/>
          <p:cNvSpPr/>
          <p:nvPr/>
        </p:nvSpPr>
        <p:spPr bwMode="auto">
          <a:xfrm rot="16200000">
            <a:off x="2483768" y="5085184"/>
            <a:ext cx="288032" cy="432048"/>
          </a:xfrm>
          <a:prstGeom prst="up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627784" y="3645024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F</a:t>
            </a:r>
            <a:endParaRPr lang="zh-TW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FB19-E701-4B59-9765-0DF4B29C3AB6}" type="slidenum">
              <a:rPr lang="en-US" altLang="zh-TW"/>
              <a:pPr/>
              <a:t>43</a:t>
            </a:fld>
            <a:endParaRPr lang="en-US" altLang="zh-TW"/>
          </a:p>
        </p:txBody>
      </p:sp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475517" cy="875289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800080"/>
                </a:solidFill>
                <a:latin typeface="+mn-lt"/>
              </a:rPr>
              <a:t>5.8  </a:t>
            </a:r>
            <a:r>
              <a:rPr lang="zh-TW" altLang="en-US" sz="4000" dirty="0">
                <a:solidFill>
                  <a:srgbClr val="800080"/>
                </a:solidFill>
                <a:latin typeface="+mn-lt"/>
              </a:rPr>
              <a:t>不同的存款類型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663" y="1384300"/>
            <a:ext cx="8148637" cy="5295900"/>
          </a:xfrm>
        </p:spPr>
        <p:txBody>
          <a:bodyPr/>
          <a:lstStyle/>
          <a:p>
            <a:pPr marL="858837" lvl="1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dirty="0" smtClean="0"/>
              <a:t>活期存款 </a:t>
            </a:r>
            <a:r>
              <a:rPr lang="en-US" altLang="zh-TW" sz="2800" dirty="0"/>
              <a:t>(</a:t>
            </a:r>
            <a:r>
              <a:rPr lang="zh-TW" altLang="en-US" sz="2800" dirty="0"/>
              <a:t>利率</a:t>
            </a:r>
            <a:r>
              <a:rPr lang="en-US" altLang="zh-TW" sz="2800" dirty="0"/>
              <a:t>=0.120%)</a:t>
            </a:r>
          </a:p>
          <a:p>
            <a:pPr marL="858837" lvl="1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dirty="0"/>
              <a:t>活期儲蓄存款 </a:t>
            </a:r>
            <a:r>
              <a:rPr lang="en-US" altLang="zh-TW" sz="2800" dirty="0"/>
              <a:t>( 0.260 %)</a:t>
            </a:r>
          </a:p>
          <a:p>
            <a:pPr marL="858837" lvl="1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dirty="0"/>
              <a:t>薪資轉帳活期儲蓄存款 </a:t>
            </a:r>
            <a:r>
              <a:rPr lang="en-US" altLang="zh-TW" sz="2800" dirty="0"/>
              <a:t>(0.290% )</a:t>
            </a:r>
          </a:p>
          <a:p>
            <a:pPr marL="858837" lvl="1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dirty="0"/>
              <a:t>証券戶活期儲蓄存款 </a:t>
            </a:r>
            <a:r>
              <a:rPr lang="en-US" altLang="zh-TW" sz="2800" dirty="0"/>
              <a:t>(0.050 %)</a:t>
            </a:r>
          </a:p>
          <a:p>
            <a:pPr marL="858837" lvl="1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2800" dirty="0"/>
              <a:t>定期存款定期儲蓄存款 </a:t>
            </a:r>
            <a:r>
              <a:rPr lang="en-US" altLang="zh-TW" sz="2800" dirty="0"/>
              <a:t>(1</a:t>
            </a:r>
            <a:r>
              <a:rPr lang="zh-TW" altLang="en-US" sz="2800" dirty="0"/>
              <a:t>年期</a:t>
            </a:r>
            <a:r>
              <a:rPr lang="en-US" altLang="zh-TW" sz="2800" dirty="0"/>
              <a:t>1.150% )   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7178-BA89-4884-AFCB-AC08B1D0436C}" type="slidenum">
              <a:rPr lang="en-US" altLang="zh-TW"/>
              <a:pPr/>
              <a:t>44</a:t>
            </a:fld>
            <a:endParaRPr lang="en-US" altLang="zh-TW"/>
          </a:p>
        </p:txBody>
      </p:sp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451766" cy="804037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800080"/>
                </a:solidFill>
                <a:latin typeface="+mn-lt"/>
              </a:rPr>
              <a:t>5.9  </a:t>
            </a:r>
            <a:r>
              <a:rPr lang="zh-TW" altLang="en-US" sz="4000" dirty="0" smtClean="0">
                <a:solidFill>
                  <a:srgbClr val="800080"/>
                </a:solidFill>
                <a:latin typeface="+mn-lt"/>
              </a:rPr>
              <a:t>利率</a:t>
            </a:r>
            <a:r>
              <a:rPr lang="zh-TW" altLang="en-US" sz="4000" dirty="0">
                <a:solidFill>
                  <a:srgbClr val="800080"/>
                </a:solidFill>
                <a:latin typeface="+mn-lt"/>
              </a:rPr>
              <a:t>結構</a:t>
            </a:r>
            <a:endParaRPr lang="zh-TW" altLang="en-US" sz="4000" dirty="0">
              <a:latin typeface="+mn-lt"/>
            </a:endParaRP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416" y="1170544"/>
            <a:ext cx="8148637" cy="52959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TW" altLang="en-US" sz="2800" dirty="0"/>
              <a:t>市場利率：</a:t>
            </a:r>
          </a:p>
          <a:p>
            <a:pPr marL="801687" lvl="1" indent="-45720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2400" dirty="0"/>
              <a:t>銀行短期利率</a:t>
            </a:r>
          </a:p>
          <a:p>
            <a:pPr marL="801687" lvl="1" indent="-45720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2400" dirty="0"/>
              <a:t>銀行長期利率</a:t>
            </a:r>
          </a:p>
          <a:p>
            <a:pPr marL="801687" lvl="1" indent="-45720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2400" dirty="0"/>
              <a:t>黑市利率</a:t>
            </a:r>
          </a:p>
          <a:p>
            <a:pPr marL="801687" lvl="1" indent="-45720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2400" dirty="0"/>
              <a:t>房貸利率</a:t>
            </a:r>
          </a:p>
          <a:p>
            <a:pPr marL="801687" lvl="1" indent="-45720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2400" dirty="0"/>
              <a:t>信用卡利率 </a:t>
            </a:r>
          </a:p>
          <a:p>
            <a:pPr>
              <a:lnSpc>
                <a:spcPct val="110000"/>
              </a:lnSpc>
            </a:pPr>
            <a:r>
              <a:rPr lang="zh-TW" altLang="en-US" sz="2800" dirty="0"/>
              <a:t>貼放利率：</a:t>
            </a:r>
          </a:p>
          <a:p>
            <a:pPr marL="858837" lvl="1" indent="-51435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2800" dirty="0"/>
              <a:t>重貼現率</a:t>
            </a:r>
          </a:p>
          <a:p>
            <a:pPr marL="858837" lvl="1" indent="-51435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2800" dirty="0"/>
              <a:t>同業拆款利率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118B-FAA9-4E90-9285-2B277AC45CB6}" type="slidenum">
              <a:rPr lang="en-US" altLang="zh-TW"/>
              <a:pPr/>
              <a:t>45</a:t>
            </a:fld>
            <a:endParaRPr lang="en-US" altLang="zh-TW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22238"/>
            <a:ext cx="7475517" cy="851539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800080"/>
                </a:solidFill>
                <a:latin typeface="+mn-lt"/>
              </a:rPr>
              <a:t>5.10   </a:t>
            </a:r>
            <a:r>
              <a:rPr lang="zh-TW" altLang="en-US" sz="4000" dirty="0">
                <a:solidFill>
                  <a:srgbClr val="800080"/>
                </a:solidFill>
                <a:latin typeface="+mn-lt"/>
              </a:rPr>
              <a:t>五大銀行平均存款利率 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40031"/>
            <a:ext cx="7153316" cy="53391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 dirty="0">
                <a:latin typeface="+mj-lt"/>
              </a:rPr>
              <a:t>日期：</a:t>
            </a:r>
            <a:r>
              <a:rPr lang="en-US" altLang="zh-TW" sz="2800" dirty="0">
                <a:latin typeface="+mj-lt"/>
              </a:rPr>
              <a:t>99 </a:t>
            </a:r>
            <a:r>
              <a:rPr lang="zh-TW" altLang="en-US" sz="2800" dirty="0">
                <a:latin typeface="+mj-lt"/>
              </a:rPr>
              <a:t>年 </a:t>
            </a:r>
            <a:r>
              <a:rPr lang="en-US" altLang="zh-TW" sz="2800" dirty="0">
                <a:latin typeface="+mj-lt"/>
              </a:rPr>
              <a:t>11 </a:t>
            </a:r>
            <a:r>
              <a:rPr lang="zh-TW" altLang="en-US" sz="2800" dirty="0">
                <a:latin typeface="+mj-lt"/>
              </a:rPr>
              <a:t>月 </a:t>
            </a:r>
            <a:r>
              <a:rPr lang="en-US" altLang="zh-TW" sz="2800" dirty="0">
                <a:latin typeface="+mj-lt"/>
              </a:rPr>
              <a:t>14 </a:t>
            </a:r>
            <a:r>
              <a:rPr lang="zh-TW" altLang="en-US" sz="2800" dirty="0">
                <a:latin typeface="+mj-lt"/>
              </a:rPr>
              <a:t>日   單位：年息百分比率 </a:t>
            </a:r>
            <a:r>
              <a:rPr lang="zh-TW" altLang="en-US" sz="2800" dirty="0" smtClean="0">
                <a:latin typeface="+mj-lt"/>
              </a:rPr>
              <a:t>。</a:t>
            </a:r>
            <a:endParaRPr lang="zh-TW" altLang="en-US" sz="2800" dirty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zh-TW" altLang="en-US" sz="2400" dirty="0">
                <a:latin typeface="+mj-lt"/>
              </a:rPr>
              <a:t>一個月期：</a:t>
            </a:r>
            <a:r>
              <a:rPr lang="en-US" altLang="zh-TW" sz="2400" dirty="0">
                <a:latin typeface="+mj-lt"/>
              </a:rPr>
              <a:t>0.67</a:t>
            </a:r>
          </a:p>
          <a:p>
            <a:pPr lvl="1">
              <a:lnSpc>
                <a:spcPct val="90000"/>
              </a:lnSpc>
            </a:pPr>
            <a:r>
              <a:rPr lang="zh-TW" altLang="en-US" sz="2400" dirty="0">
                <a:latin typeface="+mj-lt"/>
              </a:rPr>
              <a:t>三個月期：</a:t>
            </a:r>
            <a:r>
              <a:rPr lang="en-US" altLang="zh-TW" sz="2400" dirty="0">
                <a:latin typeface="+mj-lt"/>
              </a:rPr>
              <a:t>0.74</a:t>
            </a:r>
          </a:p>
          <a:p>
            <a:pPr lvl="1">
              <a:lnSpc>
                <a:spcPct val="90000"/>
              </a:lnSpc>
            </a:pPr>
            <a:r>
              <a:rPr lang="zh-TW" altLang="en-US" sz="2400" dirty="0">
                <a:latin typeface="+mj-lt"/>
              </a:rPr>
              <a:t>六個月期：</a:t>
            </a:r>
            <a:r>
              <a:rPr lang="en-US" altLang="zh-TW" sz="2400" dirty="0">
                <a:latin typeface="+mj-lt"/>
              </a:rPr>
              <a:t>0.90</a:t>
            </a:r>
          </a:p>
          <a:p>
            <a:pPr lvl="1">
              <a:lnSpc>
                <a:spcPct val="90000"/>
              </a:lnSpc>
            </a:pPr>
            <a:r>
              <a:rPr lang="zh-TW" altLang="en-US" sz="2400" dirty="0">
                <a:latin typeface="+mj-lt"/>
              </a:rPr>
              <a:t>九個月期：</a:t>
            </a:r>
            <a:r>
              <a:rPr lang="en-US" altLang="zh-TW" sz="2400" dirty="0">
                <a:latin typeface="+mj-lt"/>
              </a:rPr>
              <a:t>1.02</a:t>
            </a:r>
          </a:p>
          <a:p>
            <a:pPr lvl="1">
              <a:lnSpc>
                <a:spcPct val="90000"/>
              </a:lnSpc>
            </a:pPr>
            <a:r>
              <a:rPr lang="zh-TW" altLang="en-US" sz="2400" dirty="0">
                <a:latin typeface="+mj-lt"/>
              </a:rPr>
              <a:t>一年期：　</a:t>
            </a:r>
            <a:r>
              <a:rPr lang="en-US" altLang="zh-TW" sz="2400" dirty="0">
                <a:latin typeface="+mj-lt"/>
              </a:rPr>
              <a:t>1.13</a:t>
            </a:r>
          </a:p>
          <a:p>
            <a:pPr lvl="1">
              <a:lnSpc>
                <a:spcPct val="90000"/>
              </a:lnSpc>
            </a:pPr>
            <a:r>
              <a:rPr lang="zh-TW" altLang="en-US" sz="2400" dirty="0">
                <a:latin typeface="+mj-lt"/>
              </a:rPr>
              <a:t>二年期：　</a:t>
            </a:r>
            <a:r>
              <a:rPr lang="en-US" altLang="zh-TW" sz="2400" dirty="0">
                <a:latin typeface="+mj-lt"/>
              </a:rPr>
              <a:t>1.17</a:t>
            </a:r>
          </a:p>
          <a:p>
            <a:pPr lvl="1">
              <a:lnSpc>
                <a:spcPct val="90000"/>
              </a:lnSpc>
            </a:pPr>
            <a:r>
              <a:rPr lang="zh-TW" altLang="en-US" sz="2400" dirty="0">
                <a:latin typeface="+mj-lt"/>
              </a:rPr>
              <a:t>三年期：　</a:t>
            </a:r>
            <a:r>
              <a:rPr lang="en-US" altLang="zh-TW" sz="2400" dirty="0">
                <a:latin typeface="+mj-lt"/>
              </a:rPr>
              <a:t>1.19 </a:t>
            </a:r>
          </a:p>
          <a:p>
            <a:pPr>
              <a:lnSpc>
                <a:spcPct val="90000"/>
              </a:lnSpc>
            </a:pPr>
            <a:r>
              <a:rPr lang="zh-TW" altLang="en-US" sz="2800" dirty="0">
                <a:latin typeface="+mj-lt"/>
              </a:rPr>
              <a:t>說明</a:t>
            </a:r>
            <a:r>
              <a:rPr lang="zh-TW" altLang="en-US" sz="2800" dirty="0" smtClean="0">
                <a:latin typeface="+mj-lt"/>
              </a:rPr>
              <a:t>：</a:t>
            </a:r>
            <a:endParaRPr lang="en-US" altLang="zh-TW" sz="2800" dirty="0" smtClean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zh-TW" altLang="en-US" sz="2400" dirty="0" smtClean="0">
                <a:latin typeface="+mj-lt"/>
              </a:rPr>
              <a:t>存款</a:t>
            </a:r>
            <a:r>
              <a:rPr lang="zh-TW" altLang="en-US" sz="2400" dirty="0">
                <a:latin typeface="+mj-lt"/>
              </a:rPr>
              <a:t>利率為一般</a:t>
            </a:r>
            <a:r>
              <a:rPr lang="zh-TW" altLang="en-US" sz="2400" dirty="0">
                <a:solidFill>
                  <a:srgbClr val="800080"/>
                </a:solidFill>
                <a:latin typeface="+mj-lt"/>
              </a:rPr>
              <a:t>定期存款</a:t>
            </a:r>
            <a:r>
              <a:rPr lang="zh-TW" altLang="en-US" sz="2400" dirty="0">
                <a:latin typeface="+mj-lt"/>
              </a:rPr>
              <a:t>固定利率。</a:t>
            </a:r>
          </a:p>
          <a:p>
            <a:pPr lvl="1">
              <a:lnSpc>
                <a:spcPct val="90000"/>
              </a:lnSpc>
            </a:pPr>
            <a:r>
              <a:rPr lang="zh-TW" altLang="en-US" sz="2400" dirty="0">
                <a:latin typeface="+mj-lt"/>
              </a:rPr>
              <a:t>五大銀行為台灣銀行、合作金庫銀行、第一銀行、華南銀行及台灣土地銀行。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7B65F-0FAD-4B41-B23E-D99B8271FC2B}" type="slidenum">
              <a:rPr lang="en-US" altLang="zh-TW"/>
              <a:pPr/>
              <a:t>46</a:t>
            </a:fld>
            <a:endParaRPr lang="en-US" altLang="zh-TW"/>
          </a:p>
        </p:txBody>
      </p:sp>
      <p:sp>
        <p:nvSpPr>
          <p:cNvPr id="266351" name="Rectangle 111"/>
          <p:cNvSpPr>
            <a:spLocks noGrp="1" noChangeArrowheads="1"/>
          </p:cNvSpPr>
          <p:nvPr>
            <p:ph type="title"/>
          </p:nvPr>
        </p:nvSpPr>
        <p:spPr>
          <a:xfrm>
            <a:off x="433450" y="257300"/>
            <a:ext cx="7453313" cy="645226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800080"/>
                </a:solidFill>
                <a:latin typeface="+mn-lt"/>
              </a:rPr>
              <a:t>5.11  </a:t>
            </a:r>
            <a:r>
              <a:rPr lang="zh-TW" altLang="en-US" sz="4000" dirty="0">
                <a:solidFill>
                  <a:srgbClr val="800080"/>
                </a:solidFill>
                <a:latin typeface="+mn-lt"/>
              </a:rPr>
              <a:t>其他利率</a:t>
            </a:r>
          </a:p>
        </p:txBody>
      </p:sp>
      <p:graphicFrame>
        <p:nvGraphicFramePr>
          <p:cNvPr id="266405" name="Group 165"/>
          <p:cNvGraphicFramePr>
            <a:graphicFrameLocks noGrp="1"/>
          </p:cNvGraphicFramePr>
          <p:nvPr>
            <p:ph sz="half" idx="1"/>
          </p:nvPr>
        </p:nvGraphicFramePr>
        <p:xfrm>
          <a:off x="379661" y="1861148"/>
          <a:ext cx="8272462" cy="4221885"/>
        </p:xfrm>
        <a:graphic>
          <a:graphicData uri="http://schemas.openxmlformats.org/drawingml/2006/table">
            <a:tbl>
              <a:tblPr/>
              <a:tblGrid>
                <a:gridCol w="2399166"/>
                <a:gridCol w="1068779"/>
                <a:gridCol w="1472540"/>
                <a:gridCol w="237507"/>
                <a:gridCol w="1543792"/>
                <a:gridCol w="1550678"/>
              </a:tblGrid>
              <a:tr h="54954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1813" marR="0" lvl="0" indent="-531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存期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 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額度別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固定利率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機動利率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7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定期儲蓄存款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1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年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一般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1.155 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1.150 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7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定期儲蓄存款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1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年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300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萬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.340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.310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60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定期儲蓄存款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2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年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一般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1.200 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1.200 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16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定期儲蓄存款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2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年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300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萬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.380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.340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信用卡最高利率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一般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17.910 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信用卡最低利率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一般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4.910 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5DDD-3DB4-45A1-939E-C06DCAB646FB}" type="slidenum">
              <a:rPr lang="en-US" altLang="zh-TW"/>
              <a:pPr/>
              <a:t>47</a:t>
            </a:fld>
            <a:endParaRPr lang="en-US" altLang="zh-TW"/>
          </a:p>
        </p:txBody>
      </p:sp>
      <p:sp>
        <p:nvSpPr>
          <p:cNvPr id="263307" name="Rectangle 139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94270" cy="899040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800080"/>
                </a:solidFill>
                <a:latin typeface="+mn-lt"/>
              </a:rPr>
              <a:t>5.12  </a:t>
            </a:r>
            <a:r>
              <a:rPr lang="zh-TW" altLang="en-US" sz="4000" dirty="0">
                <a:solidFill>
                  <a:srgbClr val="800080"/>
                </a:solidFill>
                <a:latin typeface="+mn-lt"/>
              </a:rPr>
              <a:t>央行貼放利率</a:t>
            </a:r>
          </a:p>
        </p:txBody>
      </p:sp>
      <p:graphicFrame>
        <p:nvGraphicFramePr>
          <p:cNvPr id="263394" name="Group 226"/>
          <p:cNvGraphicFramePr>
            <a:graphicFrameLocks noGrp="1"/>
          </p:cNvGraphicFramePr>
          <p:nvPr>
            <p:ph idx="1"/>
          </p:nvPr>
        </p:nvGraphicFramePr>
        <p:xfrm>
          <a:off x="584200" y="1527175"/>
          <a:ext cx="8229600" cy="4427539"/>
        </p:xfrm>
        <a:graphic>
          <a:graphicData uri="http://schemas.openxmlformats.org/drawingml/2006/table">
            <a:tbl>
              <a:tblPr/>
              <a:tblGrid>
                <a:gridCol w="2192338"/>
                <a:gridCol w="1765300"/>
                <a:gridCol w="2259012"/>
                <a:gridCol w="2012950"/>
              </a:tblGrid>
              <a:tr h="898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調整日期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重貼現率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擔保放款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融通利率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短期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融通利率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99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年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10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月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01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日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1.5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1.875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3.75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98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年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02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月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19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日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1.25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1.625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3.5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98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年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01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月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08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日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1.500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1.875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3.750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97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年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03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月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28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日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3.5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3.875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5.75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96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年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12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月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21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日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3.375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3.75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5.625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96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年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09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月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21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日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3.25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3.625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5.5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96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年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03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月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30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日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2.875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3.25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5.125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D14B-EA8E-46BB-9C20-50E8C9E145D9}" type="slidenum">
              <a:rPr lang="en-US" altLang="zh-TW"/>
              <a:pPr/>
              <a:t>48</a:t>
            </a:fld>
            <a:endParaRPr lang="en-US" altLang="zh-TW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3449" y="145989"/>
            <a:ext cx="7546769" cy="804037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800080"/>
                </a:solidFill>
                <a:latin typeface="+mn-lt"/>
              </a:rPr>
              <a:t>5.13  </a:t>
            </a:r>
            <a:r>
              <a:rPr lang="zh-TW" altLang="en-US" sz="4000" dirty="0" smtClean="0">
                <a:solidFill>
                  <a:srgbClr val="800080"/>
                </a:solidFill>
                <a:latin typeface="+mn-lt"/>
              </a:rPr>
              <a:t>美國</a:t>
            </a:r>
            <a:r>
              <a:rPr lang="zh-TW" altLang="en-US" sz="4000" dirty="0">
                <a:solidFill>
                  <a:srgbClr val="800080"/>
                </a:solidFill>
                <a:latin typeface="+mn-lt"/>
              </a:rPr>
              <a:t>的利率變動 </a:t>
            </a:r>
            <a:r>
              <a:rPr lang="en-US" altLang="zh-TW" sz="2400" dirty="0">
                <a:solidFill>
                  <a:srgbClr val="800080"/>
                </a:solidFill>
                <a:latin typeface="+mn-lt"/>
              </a:rPr>
              <a:t>1951-2010</a:t>
            </a:r>
          </a:p>
        </p:txBody>
      </p:sp>
      <p:pic>
        <p:nvPicPr>
          <p:cNvPr id="275461" name="Picture 5" descr="375px-Federal_Funds_Rate_1954_thru_2009_effect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8462"/>
            <a:ext cx="8843963" cy="5519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8644B32-5F44-482E-B82D-87563FBD86CA}" type="slidenum">
              <a:rPr lang="en-US" altLang="zh-TW"/>
              <a:pPr/>
              <a:t>49</a:t>
            </a:fld>
            <a:endParaRPr lang="en-US" altLang="zh-TW"/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557338"/>
            <a:ext cx="6911975" cy="2520950"/>
          </a:xfrm>
        </p:spPr>
        <p:txBody>
          <a:bodyPr/>
          <a:lstStyle/>
          <a:p>
            <a:pPr algn="ctr"/>
            <a:r>
              <a:rPr lang="zh-TW" altLang="en-US" sz="5100" dirty="0" smtClean="0">
                <a:solidFill>
                  <a:srgbClr val="FF0000"/>
                </a:solidFill>
              </a:rPr>
              <a:t>六、</a:t>
            </a:r>
            <a:r>
              <a:rPr lang="zh-TW" altLang="en-US" sz="5100" dirty="0">
                <a:solidFill>
                  <a:srgbClr val="FF0000"/>
                </a:solidFill>
              </a:rPr>
              <a:t/>
            </a:r>
            <a:br>
              <a:rPr lang="zh-TW" altLang="en-US" sz="5100" dirty="0">
                <a:solidFill>
                  <a:srgbClr val="FF0000"/>
                </a:solidFill>
              </a:rPr>
            </a:br>
            <a:r>
              <a:rPr lang="zh-TW" altLang="en-US" sz="5100" dirty="0">
                <a:solidFill>
                  <a:srgbClr val="FF0000"/>
                </a:solidFill>
              </a:rPr>
              <a:t/>
            </a:r>
            <a:br>
              <a:rPr lang="zh-TW" altLang="en-US" sz="5100" dirty="0">
                <a:solidFill>
                  <a:srgbClr val="FF0000"/>
                </a:solidFill>
              </a:rPr>
            </a:br>
            <a:r>
              <a:rPr lang="zh-TW" altLang="en-US" sz="5500" dirty="0" smtClean="0">
                <a:solidFill>
                  <a:srgbClr val="FF0000"/>
                </a:solidFill>
                <a:latin typeface="新細明體" pitchFamily="18" charset="-120"/>
              </a:rPr>
              <a:t>金融市場</a:t>
            </a:r>
            <a:endParaRPr lang="zh-TW" altLang="en-US" sz="5500" dirty="0">
              <a:solidFill>
                <a:srgbClr val="FF0000"/>
              </a:solidFill>
              <a:latin typeface="新細明體" pitchFamily="18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0EC83-3648-4D8D-8513-24C5FEE09F7C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94270" cy="815913"/>
          </a:xfrm>
        </p:spPr>
        <p:txBody>
          <a:bodyPr/>
          <a:lstStyle/>
          <a:p>
            <a:r>
              <a:rPr lang="en-US" altLang="zh-TW" sz="4000" dirty="0">
                <a:solidFill>
                  <a:srgbClr val="800080"/>
                </a:solidFill>
                <a:latin typeface="+mn-lt"/>
              </a:rPr>
              <a:t>1.1 </a:t>
            </a:r>
            <a:r>
              <a:rPr lang="zh-TW" altLang="en-US" sz="4000" dirty="0">
                <a:solidFill>
                  <a:srgbClr val="800080"/>
                </a:solidFill>
                <a:latin typeface="+mn-lt"/>
              </a:rPr>
              <a:t>市集可降低交易成本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769" y="1413164"/>
            <a:ext cx="7291449" cy="4904901"/>
          </a:xfrm>
        </p:spPr>
        <p:txBody>
          <a:bodyPr/>
          <a:lstStyle/>
          <a:p>
            <a:pPr marL="514350" indent="-514350" algn="just" eaLnBrk="0" hangingPunct="0">
              <a:lnSpc>
                <a:spcPct val="15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zh-TW" altLang="en-US" sz="2800" dirty="0" smtClean="0"/>
              <a:t>之前討論的市集</a:t>
            </a:r>
            <a:r>
              <a:rPr lang="zh-TW" altLang="en-US" sz="2800" dirty="0"/>
              <a:t>的</a:t>
            </a:r>
            <a:r>
              <a:rPr lang="zh-TW" altLang="en-US" sz="2800" dirty="0" smtClean="0"/>
              <a:t>出現，可以</a:t>
            </a:r>
            <a:r>
              <a:rPr lang="zh-TW" altLang="en-US" sz="2800" dirty="0"/>
              <a:t>減少人們挨家挨戶搜尋交易對象的成本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lvl="1" algn="just" eaLnBrk="0" hangingPunct="0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Char char="n"/>
            </a:pPr>
            <a:r>
              <a:rPr lang="zh-TW" altLang="en-US" sz="2400" dirty="0" smtClean="0"/>
              <a:t>但市集</a:t>
            </a:r>
            <a:r>
              <a:rPr lang="zh-TW" altLang="en-US" sz="2400" dirty="0"/>
              <a:t>仍無法降低欲望的雙重交會之成本，只是增加交會的機會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514350" indent="-514350" algn="just" eaLnBrk="0" hangingPunct="0">
              <a:lnSpc>
                <a:spcPct val="15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zh-TW" altLang="en-US" sz="2800" dirty="0" smtClean="0"/>
              <a:t>除了市集外，交易媒介的出現也可以減少人們挨家挨戶搜尋交易對象的成本。</a:t>
            </a:r>
            <a:endParaRPr lang="en-US" altLang="zh-TW" sz="2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94270" cy="804037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7030A0"/>
                </a:solidFill>
              </a:rPr>
              <a:t>6.1  </a:t>
            </a:r>
            <a:r>
              <a:rPr lang="zh-TW" altLang="en-US" sz="4000" dirty="0" smtClean="0">
                <a:solidFill>
                  <a:srgbClr val="7030A0"/>
                </a:solidFill>
              </a:rPr>
              <a:t>風險</a:t>
            </a:r>
            <a:endParaRPr lang="zh-TW" altLang="en-US" sz="4000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0268" y="1306286"/>
            <a:ext cx="7367451" cy="4468379"/>
          </a:xfrm>
        </p:spPr>
        <p:txBody>
          <a:bodyPr/>
          <a:lstStyle/>
          <a:p>
            <a:r>
              <a:rPr lang="zh-TW" altLang="en-US" dirty="0" smtClean="0"/>
              <a:t>風險主要是資金供給者面對的蝕本可能。</a:t>
            </a:r>
            <a:endParaRPr lang="en-US" altLang="zh-TW" dirty="0" smtClean="0"/>
          </a:p>
          <a:p>
            <a:r>
              <a:rPr lang="zh-TW" altLang="en-US" dirty="0" smtClean="0"/>
              <a:t>風險愈高，報酬率愈高。</a:t>
            </a:r>
            <a:endParaRPr lang="en-US" altLang="zh-TW" dirty="0" smtClean="0"/>
          </a:p>
          <a:p>
            <a:r>
              <a:rPr lang="zh-TW" altLang="en-US" dirty="0" smtClean="0"/>
              <a:t>個人對風險的偏好不同，有人是風險趨避者，有人是風險愛好者。</a:t>
            </a:r>
            <a:endParaRPr lang="en-US" altLang="zh-TW" dirty="0" smtClean="0"/>
          </a:p>
          <a:p>
            <a:pPr marL="863600" lvl="1" indent="-514350">
              <a:buFont typeface="+mj-lt"/>
              <a:buAutoNum type="arabicPeriod"/>
            </a:pPr>
            <a:r>
              <a:rPr lang="zh-TW" altLang="en-US" dirty="0" smtClean="0"/>
              <a:t>風險趨避者，如買出國旅遊險的人，將風險賣給風險愛好者，如機場的保險公司。</a:t>
            </a:r>
            <a:endParaRPr lang="en-US" altLang="zh-TW" dirty="0" smtClean="0"/>
          </a:p>
          <a:p>
            <a:pPr marL="863600" lvl="1" indent="-514350">
              <a:buFont typeface="+mj-lt"/>
              <a:buAutoNum type="arabicPeriod"/>
            </a:pPr>
            <a:r>
              <a:rPr lang="zh-TW" altLang="en-US" dirty="0" smtClean="0"/>
              <a:t>社會若缺乏風險愛好者，風險趨避者就無從趨避風險。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7077-841F-412B-B45A-132BC00D79DA}" type="slidenum">
              <a:rPr lang="en-US" altLang="zh-TW" smtClean="0"/>
              <a:pPr/>
              <a:t>50</a:t>
            </a:fld>
            <a:endParaRPr lang="en-US" altLang="zh-TW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FD41-A642-4607-8BA2-504CEACC2DE4}" type="slidenum">
              <a:rPr lang="en-US" altLang="zh-TW"/>
              <a:pPr/>
              <a:t>51</a:t>
            </a:fld>
            <a:endParaRPr lang="en-US" altLang="zh-TW"/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9"/>
            <a:ext cx="7458075" cy="921254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7030A0"/>
                </a:solidFill>
                <a:latin typeface="+mn-lt"/>
              </a:rPr>
              <a:t>6.2  </a:t>
            </a:r>
            <a:r>
              <a:rPr lang="zh-TW" altLang="en-US" sz="4000" dirty="0" smtClean="0">
                <a:solidFill>
                  <a:srgbClr val="7030A0"/>
                </a:solidFill>
                <a:latin typeface="+mn-lt"/>
              </a:rPr>
              <a:t>風險</a:t>
            </a:r>
            <a:r>
              <a:rPr lang="zh-TW" altLang="en-US" sz="4000" dirty="0">
                <a:solidFill>
                  <a:srgbClr val="7030A0"/>
                </a:solidFill>
                <a:latin typeface="+mn-lt"/>
              </a:rPr>
              <a:t>貼水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51" y="1353786"/>
            <a:ext cx="7281966" cy="1414813"/>
          </a:xfrm>
        </p:spPr>
        <p:txBody>
          <a:bodyPr/>
          <a:lstStyle/>
          <a:p>
            <a:pPr marL="571500" indent="-571500">
              <a:lnSpc>
                <a:spcPct val="110000"/>
              </a:lnSpc>
            </a:pPr>
            <a:r>
              <a:rPr lang="zh-TW" altLang="en-US" sz="2800" dirty="0"/>
              <a:t>風險貼水 </a:t>
            </a:r>
            <a:r>
              <a:rPr lang="en-US" altLang="zh-TW" sz="2800" dirty="0"/>
              <a:t>(risk premium) </a:t>
            </a:r>
            <a:r>
              <a:rPr lang="zh-TW" altLang="en-US" sz="2800" dirty="0" smtClean="0"/>
              <a:t>：承擔</a:t>
            </a:r>
            <a:r>
              <a:rPr lang="zh-TW" altLang="en-US" sz="2800" dirty="0"/>
              <a:t>風險的報酬，以維持相同的效用。</a:t>
            </a:r>
          </a:p>
        </p:txBody>
      </p:sp>
      <p:sp>
        <p:nvSpPr>
          <p:cNvPr id="517124" name="Line 4"/>
          <p:cNvSpPr>
            <a:spLocks noChangeShapeType="1"/>
          </p:cNvSpPr>
          <p:nvPr/>
        </p:nvSpPr>
        <p:spPr bwMode="auto">
          <a:xfrm>
            <a:off x="2214544" y="5748935"/>
            <a:ext cx="3373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7125" name="Line 5"/>
          <p:cNvSpPr>
            <a:spLocks noChangeShapeType="1"/>
          </p:cNvSpPr>
          <p:nvPr/>
        </p:nvSpPr>
        <p:spPr bwMode="auto">
          <a:xfrm flipV="1">
            <a:off x="2224069" y="3767735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7126" name="Rectangle 6"/>
          <p:cNvSpPr>
            <a:spLocks noChangeArrowheads="1"/>
          </p:cNvSpPr>
          <p:nvPr/>
        </p:nvSpPr>
        <p:spPr bwMode="auto">
          <a:xfrm>
            <a:off x="1550969" y="3288310"/>
            <a:ext cx="170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400"/>
              <a:t>風險程度</a:t>
            </a:r>
          </a:p>
        </p:txBody>
      </p:sp>
      <p:sp>
        <p:nvSpPr>
          <p:cNvPr id="517127" name="Rectangle 7"/>
          <p:cNvSpPr>
            <a:spLocks noChangeArrowheads="1"/>
          </p:cNvSpPr>
          <p:nvPr/>
        </p:nvSpPr>
        <p:spPr bwMode="auto">
          <a:xfrm>
            <a:off x="5718157" y="5455247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400"/>
              <a:t>報酬率</a:t>
            </a:r>
          </a:p>
        </p:txBody>
      </p:sp>
      <p:sp>
        <p:nvSpPr>
          <p:cNvPr id="517128" name="Arc 8"/>
          <p:cNvSpPr>
            <a:spLocks/>
          </p:cNvSpPr>
          <p:nvPr/>
        </p:nvSpPr>
        <p:spPr bwMode="auto">
          <a:xfrm rot="7257668" flipH="1" flipV="1">
            <a:off x="3339289" y="4146353"/>
            <a:ext cx="2182812" cy="1762125"/>
          </a:xfrm>
          <a:custGeom>
            <a:avLst/>
            <a:gdLst>
              <a:gd name="G0" fmla="+- 0 0 0"/>
              <a:gd name="G1" fmla="+- 21558 0 0"/>
              <a:gd name="G2" fmla="+- 21600 0 0"/>
              <a:gd name="T0" fmla="*/ 1352 w 19678"/>
              <a:gd name="T1" fmla="*/ 0 h 21558"/>
              <a:gd name="T2" fmla="*/ 19678 w 19678"/>
              <a:gd name="T3" fmla="*/ 12652 h 21558"/>
              <a:gd name="T4" fmla="*/ 0 w 19678"/>
              <a:gd name="T5" fmla="*/ 21558 h 2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678" h="21558" fill="none" extrusionOk="0">
                <a:moveTo>
                  <a:pt x="1351" y="0"/>
                </a:moveTo>
                <a:cubicBezTo>
                  <a:pt x="9331" y="500"/>
                  <a:pt x="16381" y="5367"/>
                  <a:pt x="19678" y="12651"/>
                </a:cubicBezTo>
              </a:path>
              <a:path w="19678" h="21558" stroke="0" extrusionOk="0">
                <a:moveTo>
                  <a:pt x="1351" y="0"/>
                </a:moveTo>
                <a:cubicBezTo>
                  <a:pt x="9331" y="500"/>
                  <a:pt x="16381" y="5367"/>
                  <a:pt x="19678" y="12651"/>
                </a:cubicBezTo>
                <a:lnTo>
                  <a:pt x="0" y="21558"/>
                </a:lnTo>
                <a:close/>
              </a:path>
            </a:pathLst>
          </a:cu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7129" name="Line 9"/>
          <p:cNvSpPr>
            <a:spLocks noChangeShapeType="1"/>
          </p:cNvSpPr>
          <p:nvPr/>
        </p:nvSpPr>
        <p:spPr bwMode="auto">
          <a:xfrm flipV="1">
            <a:off x="2268519" y="3712172"/>
            <a:ext cx="2938463" cy="1927225"/>
          </a:xfrm>
          <a:prstGeom prst="line">
            <a:avLst/>
          </a:prstGeom>
          <a:noFill/>
          <a:ln w="57150">
            <a:solidFill>
              <a:srgbClr val="00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7130" name="Rectangle 10"/>
          <p:cNvSpPr>
            <a:spLocks noChangeArrowheads="1"/>
          </p:cNvSpPr>
          <p:nvPr/>
        </p:nvSpPr>
        <p:spPr bwMode="auto">
          <a:xfrm>
            <a:off x="5195869" y="343436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400"/>
              <a:t>風險中立者</a:t>
            </a:r>
          </a:p>
        </p:txBody>
      </p:sp>
      <p:sp>
        <p:nvSpPr>
          <p:cNvPr id="517131" name="Rectangle 11"/>
          <p:cNvSpPr>
            <a:spLocks noChangeArrowheads="1"/>
          </p:cNvSpPr>
          <p:nvPr/>
        </p:nvSpPr>
        <p:spPr bwMode="auto">
          <a:xfrm>
            <a:off x="5240319" y="404396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400"/>
              <a:t>風險趨避者</a:t>
            </a:r>
          </a:p>
        </p:txBody>
      </p:sp>
      <p:sp>
        <p:nvSpPr>
          <p:cNvPr id="517132" name="Line 12"/>
          <p:cNvSpPr>
            <a:spLocks noChangeShapeType="1"/>
          </p:cNvSpPr>
          <p:nvPr/>
        </p:nvSpPr>
        <p:spPr bwMode="auto">
          <a:xfrm>
            <a:off x="4184632" y="4018560"/>
            <a:ext cx="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7133" name="Oval 13"/>
          <p:cNvSpPr>
            <a:spLocks noChangeArrowheads="1"/>
          </p:cNvSpPr>
          <p:nvPr/>
        </p:nvSpPr>
        <p:spPr bwMode="auto">
          <a:xfrm>
            <a:off x="3967144" y="442972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7134" name="Line 14"/>
          <p:cNvSpPr>
            <a:spLocks noChangeShapeType="1"/>
          </p:cNvSpPr>
          <p:nvPr/>
        </p:nvSpPr>
        <p:spPr bwMode="auto">
          <a:xfrm flipH="1">
            <a:off x="5021244" y="4258272"/>
            <a:ext cx="9525" cy="2492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7135" name="Oval 15"/>
          <p:cNvSpPr>
            <a:spLocks noChangeArrowheads="1"/>
          </p:cNvSpPr>
          <p:nvPr/>
        </p:nvSpPr>
        <p:spPr bwMode="auto">
          <a:xfrm>
            <a:off x="4937107" y="410269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7136" name="Line 16"/>
          <p:cNvSpPr>
            <a:spLocks noChangeShapeType="1"/>
          </p:cNvSpPr>
          <p:nvPr/>
        </p:nvSpPr>
        <p:spPr bwMode="auto">
          <a:xfrm flipV="1">
            <a:off x="4095732" y="5656860"/>
            <a:ext cx="927100" cy="22225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7137" name="Rectangle 17"/>
          <p:cNvSpPr>
            <a:spLocks noChangeArrowheads="1"/>
          </p:cNvSpPr>
          <p:nvPr/>
        </p:nvSpPr>
        <p:spPr bwMode="auto">
          <a:xfrm>
            <a:off x="3944919" y="5799735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400" b="1">
                <a:solidFill>
                  <a:srgbClr val="800080"/>
                </a:solidFill>
              </a:rPr>
              <a:t>風險貼水</a:t>
            </a:r>
          </a:p>
        </p:txBody>
      </p:sp>
      <p:sp>
        <p:nvSpPr>
          <p:cNvPr id="517138" name="Rectangle 18"/>
          <p:cNvSpPr>
            <a:spLocks noChangeArrowheads="1"/>
          </p:cNvSpPr>
          <p:nvPr/>
        </p:nvSpPr>
        <p:spPr bwMode="auto">
          <a:xfrm>
            <a:off x="3741719" y="4615460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/>
              <a:t>A</a:t>
            </a:r>
          </a:p>
        </p:txBody>
      </p:sp>
      <p:sp>
        <p:nvSpPr>
          <p:cNvPr id="517139" name="Rectangle 19"/>
          <p:cNvSpPr>
            <a:spLocks noChangeArrowheads="1"/>
          </p:cNvSpPr>
          <p:nvPr/>
        </p:nvSpPr>
        <p:spPr bwMode="auto">
          <a:xfrm>
            <a:off x="4675169" y="4288435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/>
              <a:t>B</a:t>
            </a:r>
          </a:p>
        </p:txBody>
      </p:sp>
      <p:sp>
        <p:nvSpPr>
          <p:cNvPr id="517140" name="Line 20"/>
          <p:cNvSpPr>
            <a:spLocks noChangeShapeType="1"/>
          </p:cNvSpPr>
          <p:nvPr/>
        </p:nvSpPr>
        <p:spPr bwMode="auto">
          <a:xfrm>
            <a:off x="2278044" y="4523385"/>
            <a:ext cx="17065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7141" name="Line 21"/>
          <p:cNvSpPr>
            <a:spLocks noChangeShapeType="1"/>
          </p:cNvSpPr>
          <p:nvPr/>
        </p:nvSpPr>
        <p:spPr bwMode="auto">
          <a:xfrm flipV="1">
            <a:off x="2238357" y="4158260"/>
            <a:ext cx="2722562" cy="9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7142" name="Line 22"/>
          <p:cNvSpPr>
            <a:spLocks noChangeShapeType="1"/>
          </p:cNvSpPr>
          <p:nvPr/>
        </p:nvSpPr>
        <p:spPr bwMode="auto">
          <a:xfrm>
            <a:off x="5021244" y="4259860"/>
            <a:ext cx="20638" cy="13922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7143" name="Line 23"/>
          <p:cNvSpPr>
            <a:spLocks noChangeShapeType="1"/>
          </p:cNvSpPr>
          <p:nvPr/>
        </p:nvSpPr>
        <p:spPr bwMode="auto">
          <a:xfrm>
            <a:off x="4067157" y="4566247"/>
            <a:ext cx="0" cy="10969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7144" name="Arc 24"/>
          <p:cNvSpPr>
            <a:spLocks/>
          </p:cNvSpPr>
          <p:nvPr/>
        </p:nvSpPr>
        <p:spPr bwMode="auto">
          <a:xfrm rot="7257668" flipH="1" flipV="1">
            <a:off x="3810000" y="4922838"/>
            <a:ext cx="2122487" cy="1747838"/>
          </a:xfrm>
          <a:custGeom>
            <a:avLst/>
            <a:gdLst>
              <a:gd name="G0" fmla="+- 0 0 0"/>
              <a:gd name="G1" fmla="+- 21380 0 0"/>
              <a:gd name="G2" fmla="+- 21600 0 0"/>
              <a:gd name="T0" fmla="*/ 3074 w 19137"/>
              <a:gd name="T1" fmla="*/ 0 h 21380"/>
              <a:gd name="T2" fmla="*/ 19137 w 19137"/>
              <a:gd name="T3" fmla="*/ 11364 h 21380"/>
              <a:gd name="T4" fmla="*/ 0 w 19137"/>
              <a:gd name="T5" fmla="*/ 21380 h 21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137" h="21380" fill="none" extrusionOk="0">
                <a:moveTo>
                  <a:pt x="3074" y="-1"/>
                </a:moveTo>
                <a:cubicBezTo>
                  <a:pt x="9943" y="987"/>
                  <a:pt x="15919" y="5215"/>
                  <a:pt x="19137" y="11363"/>
                </a:cubicBezTo>
              </a:path>
              <a:path w="19137" h="21380" stroke="0" extrusionOk="0">
                <a:moveTo>
                  <a:pt x="3074" y="-1"/>
                </a:moveTo>
                <a:cubicBezTo>
                  <a:pt x="9943" y="987"/>
                  <a:pt x="15919" y="5215"/>
                  <a:pt x="19137" y="11363"/>
                </a:cubicBezTo>
                <a:lnTo>
                  <a:pt x="0" y="21380"/>
                </a:lnTo>
                <a:close/>
              </a:path>
            </a:pathLst>
          </a:custGeom>
          <a:noFill/>
          <a:ln w="1905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7145" name="AutoShape 25"/>
          <p:cNvSpPr>
            <a:spLocks noChangeArrowheads="1"/>
          </p:cNvSpPr>
          <p:nvPr/>
        </p:nvSpPr>
        <p:spPr bwMode="auto">
          <a:xfrm rot="2642138">
            <a:off x="4276707" y="4663085"/>
            <a:ext cx="328612" cy="274637"/>
          </a:xfrm>
          <a:prstGeom prst="rightArrow">
            <a:avLst>
              <a:gd name="adj1" fmla="val 50000"/>
              <a:gd name="adj2" fmla="val 299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F683-B351-47C8-8994-4CC210EB21FF}" type="slidenum">
              <a:rPr lang="en-US" altLang="zh-TW"/>
              <a:pPr/>
              <a:t>52</a:t>
            </a:fld>
            <a:endParaRPr lang="en-US" altLang="zh-TW"/>
          </a:p>
        </p:txBody>
      </p:sp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475517" cy="804037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7030A0"/>
                </a:solidFill>
                <a:latin typeface="+mn-lt"/>
              </a:rPr>
              <a:t>6.3  </a:t>
            </a:r>
            <a:r>
              <a:rPr lang="zh-TW" altLang="en-US" sz="4000" dirty="0" smtClean="0">
                <a:solidFill>
                  <a:srgbClr val="7030A0"/>
                </a:solidFill>
                <a:latin typeface="+mn-lt"/>
              </a:rPr>
              <a:t>風險與報酬率</a:t>
            </a:r>
            <a:endParaRPr lang="zh-TW" altLang="en-US" sz="4000" dirty="0">
              <a:solidFill>
                <a:srgbClr val="7030A0"/>
              </a:solidFill>
              <a:latin typeface="+mn-lt"/>
            </a:endParaRPr>
          </a:p>
        </p:txBody>
      </p:sp>
      <p:graphicFrame>
        <p:nvGraphicFramePr>
          <p:cNvPr id="519171" name="Object 3"/>
          <p:cNvGraphicFramePr>
            <a:graphicFrameLocks noChangeAspect="1"/>
          </p:cNvGraphicFramePr>
          <p:nvPr/>
        </p:nvGraphicFramePr>
        <p:xfrm>
          <a:off x="824628" y="5096897"/>
          <a:ext cx="6707187" cy="1016000"/>
        </p:xfrm>
        <a:graphic>
          <a:graphicData uri="http://schemas.openxmlformats.org/presentationml/2006/ole">
            <p:oleObj spid="_x0000_s551938" name="方程式" r:id="rId3" imgW="2768400" imgH="419040" progId="Equation.3">
              <p:embed/>
            </p:oleObj>
          </a:graphicData>
        </a:graphic>
      </p:graphicFrame>
      <p:sp>
        <p:nvSpPr>
          <p:cNvPr id="519172" name="Rectangle 4"/>
          <p:cNvSpPr>
            <a:spLocks noChangeArrowheads="1"/>
          </p:cNvSpPr>
          <p:nvPr/>
        </p:nvSpPr>
        <p:spPr bwMode="auto">
          <a:xfrm>
            <a:off x="760021" y="1282535"/>
            <a:ext cx="7106784" cy="356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dirty="0" smtClean="0">
                <a:latin typeface="+mn-lt"/>
              </a:rPr>
              <a:t>不同的金融資產具有不同的風險與報酬率的組合。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dirty="0" smtClean="0">
                <a:latin typeface="+mn-lt"/>
              </a:rPr>
              <a:t>不同的個人對風險與報酬率的組合的偏好不同。</a:t>
            </a:r>
            <a:endParaRPr lang="en-US" altLang="zh-TW" dirty="0" smtClean="0">
              <a:latin typeface="+mn-lt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dirty="0" smtClean="0">
                <a:latin typeface="+mn-lt"/>
              </a:rPr>
              <a:t>金融風險的來源：投資於未來的不確定性。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AutoNum type="arabicParenR"/>
            </a:pPr>
            <a:r>
              <a:rPr lang="zh-TW" altLang="en-US" sz="2400" dirty="0" smtClean="0">
                <a:latin typeface="+mn-lt"/>
              </a:rPr>
              <a:t>政治</a:t>
            </a:r>
            <a:r>
              <a:rPr lang="zh-TW" altLang="en-US" sz="2400" dirty="0">
                <a:latin typeface="+mn-lt"/>
              </a:rPr>
              <a:t>風險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AutoNum type="arabicParenR"/>
            </a:pPr>
            <a:r>
              <a:rPr lang="zh-TW" altLang="en-US" sz="2400" dirty="0">
                <a:latin typeface="+mn-lt"/>
              </a:rPr>
              <a:t>金融</a:t>
            </a:r>
            <a:r>
              <a:rPr lang="zh-TW" altLang="en-US" sz="2400" dirty="0" smtClean="0">
                <a:latin typeface="+mn-lt"/>
              </a:rPr>
              <a:t>風險</a:t>
            </a:r>
            <a:endParaRPr lang="zh-TW" altLang="en-US" sz="2400" dirty="0">
              <a:latin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56364" y="6246420"/>
            <a:ext cx="3348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kern="0" dirty="0" smtClean="0">
                <a:solidFill>
                  <a:srgbClr val="330066"/>
                </a:solidFill>
                <a:latin typeface="Arial"/>
                <a:ea typeface="新細明體"/>
                <a:cs typeface="+mj-cs"/>
              </a:rPr>
              <a:t>R, </a:t>
            </a:r>
            <a:r>
              <a:rPr lang="en-US" altLang="zh-TW" sz="2400" kern="0" dirty="0" err="1" smtClean="0">
                <a:solidFill>
                  <a:srgbClr val="330066"/>
                </a:solidFill>
                <a:latin typeface="Arial"/>
                <a:ea typeface="新細明體"/>
                <a:cs typeface="+mj-cs"/>
              </a:rPr>
              <a:t>i</a:t>
            </a:r>
            <a:r>
              <a:rPr lang="en-US" altLang="zh-TW" sz="2400" kern="0" dirty="0" smtClean="0">
                <a:solidFill>
                  <a:srgbClr val="330066"/>
                </a:solidFill>
                <a:latin typeface="Arial"/>
                <a:ea typeface="新細明體"/>
                <a:cs typeface="+mj-cs"/>
              </a:rPr>
              <a:t>, m </a:t>
            </a:r>
            <a:r>
              <a:rPr lang="zh-TW" altLang="en-US" sz="2400" kern="0" dirty="0" smtClean="0">
                <a:solidFill>
                  <a:srgbClr val="330066"/>
                </a:solidFill>
                <a:latin typeface="Arial"/>
                <a:ea typeface="新細明體"/>
                <a:cs typeface="+mj-cs"/>
              </a:rPr>
              <a:t>的未來不確定。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829E-B0B8-4439-8079-B76977BB0758}" type="slidenum">
              <a:rPr lang="en-US" altLang="zh-TW"/>
              <a:pPr/>
              <a:t>53</a:t>
            </a:fld>
            <a:endParaRPr lang="en-US" altLang="zh-TW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23018" cy="851539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7030A0"/>
                </a:solidFill>
                <a:latin typeface="+mn-lt"/>
              </a:rPr>
              <a:t>6.4  </a:t>
            </a:r>
            <a:r>
              <a:rPr lang="zh-TW" altLang="en-US" sz="4000" dirty="0" smtClean="0">
                <a:solidFill>
                  <a:srgbClr val="7030A0"/>
                </a:solidFill>
                <a:latin typeface="+mn-lt"/>
              </a:rPr>
              <a:t>金融</a:t>
            </a:r>
            <a:r>
              <a:rPr lang="zh-TW" altLang="en-US" sz="4000" dirty="0">
                <a:solidFill>
                  <a:srgbClr val="7030A0"/>
                </a:solidFill>
                <a:latin typeface="+mn-lt"/>
              </a:rPr>
              <a:t>工具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01287"/>
            <a:ext cx="4134427" cy="5086825"/>
          </a:xfrm>
        </p:spPr>
        <p:txBody>
          <a:bodyPr/>
          <a:lstStyle/>
          <a:p>
            <a:pPr marL="571500" indent="-571500"/>
            <a:r>
              <a:rPr lang="zh-TW" altLang="en-US" sz="2800" dirty="0"/>
              <a:t>廠商的更新與擴廠都需要資金，除向銀行借款外，也會尋找其他成本較低的融通方式，譬如：</a:t>
            </a:r>
          </a:p>
          <a:p>
            <a:pPr marL="1131888" lvl="2" indent="-438150">
              <a:buClr>
                <a:srgbClr val="006600"/>
              </a:buClr>
              <a:buSzTx/>
              <a:buFont typeface="Wingdings" pitchFamily="2" charset="2"/>
              <a:buAutoNum type="arabicParenR"/>
            </a:pPr>
            <a:r>
              <a:rPr lang="zh-TW" altLang="en-US" sz="2400" dirty="0"/>
              <a:t>股票。</a:t>
            </a:r>
          </a:p>
          <a:p>
            <a:pPr marL="1131888" lvl="2" indent="-438150">
              <a:buClr>
                <a:srgbClr val="006600"/>
              </a:buClr>
              <a:buSzTx/>
              <a:buFont typeface="Wingdings" pitchFamily="2" charset="2"/>
              <a:buAutoNum type="arabicParenR"/>
            </a:pPr>
            <a:r>
              <a:rPr lang="zh-TW" altLang="en-US" sz="2400" dirty="0"/>
              <a:t>短期融資工具。</a:t>
            </a:r>
          </a:p>
          <a:p>
            <a:pPr marL="1131888" lvl="2" indent="-438150">
              <a:buClr>
                <a:srgbClr val="006600"/>
              </a:buClr>
              <a:buSzTx/>
              <a:buFont typeface="Wingdings" pitchFamily="2" charset="2"/>
              <a:buAutoNum type="arabicParenR"/>
            </a:pPr>
            <a:r>
              <a:rPr lang="zh-TW" altLang="en-US" sz="2400" dirty="0"/>
              <a:t>長期融資工具。 </a:t>
            </a:r>
          </a:p>
        </p:txBody>
      </p:sp>
      <p:pic>
        <p:nvPicPr>
          <p:cNvPr id="520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7611" y="3357335"/>
            <a:ext cx="4671354" cy="299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0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2640" y="493445"/>
            <a:ext cx="3459822" cy="26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0D00-8041-4CD8-9092-0B7201DD3A8F}" type="slidenum">
              <a:rPr lang="en-US" altLang="zh-TW"/>
              <a:pPr/>
              <a:t>54</a:t>
            </a:fld>
            <a:endParaRPr lang="en-US" altLang="zh-TW"/>
          </a:p>
        </p:txBody>
      </p:sp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214260" cy="946541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7030A0"/>
                </a:solidFill>
                <a:latin typeface="+mn-lt"/>
              </a:rPr>
              <a:t>6.5  </a:t>
            </a:r>
            <a:r>
              <a:rPr lang="zh-TW" altLang="en-US" sz="4000" dirty="0" smtClean="0">
                <a:solidFill>
                  <a:srgbClr val="7030A0"/>
                </a:solidFill>
                <a:latin typeface="+mn-lt"/>
              </a:rPr>
              <a:t>股票與存託憑證</a:t>
            </a:r>
            <a:endParaRPr lang="zh-TW" altLang="en-US" sz="4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888" y="1306286"/>
            <a:ext cx="7507081" cy="5296127"/>
          </a:xfrm>
        </p:spPr>
        <p:txBody>
          <a:bodyPr/>
          <a:lstStyle/>
          <a:p>
            <a:pPr marL="571500" indent="-571500">
              <a:lnSpc>
                <a:spcPct val="110000"/>
              </a:lnSpc>
              <a:buSzTx/>
              <a:buFont typeface="Wingdings" pitchFamily="2" charset="2"/>
              <a:buAutoNum type="arabicParenR"/>
            </a:pPr>
            <a:r>
              <a:rPr lang="zh-TW" altLang="en-US" sz="2800" dirty="0"/>
              <a:t>股票（</a:t>
            </a:r>
            <a:r>
              <a:rPr lang="en-US" altLang="zh-TW" sz="2800" dirty="0"/>
              <a:t>stock</a:t>
            </a:r>
            <a:r>
              <a:rPr lang="zh-TW" altLang="en-US" sz="2800" dirty="0"/>
              <a:t>，</a:t>
            </a:r>
            <a:r>
              <a:rPr lang="en-US" altLang="zh-TW" sz="2800" dirty="0"/>
              <a:t>equity </a:t>
            </a:r>
            <a:r>
              <a:rPr lang="zh-TW" altLang="en-US" sz="2800" dirty="0"/>
              <a:t>）</a:t>
            </a:r>
          </a:p>
          <a:p>
            <a:pPr marL="839788" lvl="1" indent="-495300">
              <a:lnSpc>
                <a:spcPct val="110000"/>
              </a:lnSpc>
            </a:pPr>
            <a:r>
              <a:rPr lang="zh-TW" altLang="en-US" sz="2400" dirty="0"/>
              <a:t>一種有價證券，是招募股東合夥投資時出資多少的</a:t>
            </a:r>
            <a:r>
              <a:rPr lang="zh-TW" altLang="en-US" sz="2400" b="1" dirty="0">
                <a:solidFill>
                  <a:srgbClr val="800080"/>
                </a:solidFill>
              </a:rPr>
              <a:t>所有權憑證</a:t>
            </a:r>
            <a:r>
              <a:rPr lang="zh-TW" altLang="en-US" sz="2400" dirty="0"/>
              <a:t>。</a:t>
            </a:r>
          </a:p>
          <a:p>
            <a:pPr marL="839788" lvl="1" indent="-495300">
              <a:lnSpc>
                <a:spcPct val="110000"/>
              </a:lnSpc>
            </a:pPr>
            <a:r>
              <a:rPr lang="zh-TW" altLang="en-US" sz="2400" dirty="0"/>
              <a:t>投資者成為股東並分享公司的利潤， 也共同承擔公司的虧損。 </a:t>
            </a:r>
          </a:p>
          <a:p>
            <a:pPr marL="571500" indent="-571500">
              <a:lnSpc>
                <a:spcPct val="110000"/>
              </a:lnSpc>
              <a:buSzTx/>
              <a:buFont typeface="Wingdings" pitchFamily="2" charset="2"/>
              <a:buAutoNum type="arabicParenR"/>
            </a:pPr>
            <a:r>
              <a:rPr lang="zh-TW" altLang="en-US" sz="2800" dirty="0"/>
              <a:t>存託憑證（</a:t>
            </a:r>
            <a:r>
              <a:rPr lang="en-US" altLang="zh-TW" sz="2800" dirty="0"/>
              <a:t>Depositary Receipt</a:t>
            </a:r>
            <a:r>
              <a:rPr lang="zh-TW" altLang="en-US" sz="2800" dirty="0"/>
              <a:t>）</a:t>
            </a:r>
          </a:p>
          <a:p>
            <a:pPr marL="839788" lvl="1" indent="-495300">
              <a:lnSpc>
                <a:spcPct val="110000"/>
              </a:lnSpc>
            </a:pPr>
            <a:r>
              <a:rPr lang="zh-TW" altLang="en-US" sz="2400" dirty="0"/>
              <a:t>發行公司委託一家外國銀行發行該公司股票的</a:t>
            </a:r>
            <a:r>
              <a:rPr lang="zh-TW" altLang="en-US" sz="2400" dirty="0">
                <a:solidFill>
                  <a:srgbClr val="800080"/>
                </a:solidFill>
              </a:rPr>
              <a:t>所有權憑證</a:t>
            </a:r>
            <a:r>
              <a:rPr lang="zh-TW" altLang="en-US" sz="2400" dirty="0"/>
              <a:t>。</a:t>
            </a:r>
          </a:p>
          <a:p>
            <a:pPr marL="839788" lvl="1" indent="-495300">
              <a:lnSpc>
                <a:spcPct val="110000"/>
              </a:lnSpc>
            </a:pPr>
            <a:r>
              <a:rPr lang="zh-TW" altLang="en-US" sz="2400" dirty="0"/>
              <a:t>因在國外市場發行，憑證所代表的股票存放與發行公司所在的保管銀行。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499268" cy="851539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7030A0"/>
                </a:solidFill>
              </a:rPr>
              <a:t>6.6 </a:t>
            </a:r>
            <a:r>
              <a:rPr lang="zh-TW" altLang="en-US" sz="4000" dirty="0" smtClean="0">
                <a:solidFill>
                  <a:srgbClr val="7030A0"/>
                </a:solidFill>
              </a:rPr>
              <a:t>股票與交易成本</a:t>
            </a:r>
            <a:endParaRPr lang="zh-TW" altLang="en-US" sz="4000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2520" y="1187532"/>
            <a:ext cx="7196446" cy="494339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/>
              <a:t>合夥組成公司，可以發揮規模經濟。當股東要退出時，可能導致公司的解體（因清算）。</a:t>
            </a:r>
            <a:endParaRPr lang="en-US" altLang="zh-TW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/>
              <a:t>以可交易之股份合組公司，則股份（股票）可經由市場交易而轉手，不會妨害股東的自由進出。</a:t>
            </a:r>
            <a:endParaRPr lang="en-US" altLang="zh-TW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/>
              <a:t>寇斯定理：降低股份自由轉移的交易成本，公司的經營權容易移轉給較有經營能力者，可提升生產效率。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7077-841F-412B-B45A-132BC00D79DA}" type="slidenum">
              <a:rPr lang="en-US" altLang="zh-TW" smtClean="0"/>
              <a:pPr/>
              <a:t>55</a:t>
            </a:fld>
            <a:endParaRPr lang="en-US" altLang="zh-TW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F029-0031-437B-A8CB-8594804179ED}" type="slidenum">
              <a:rPr lang="en-US" altLang="zh-TW"/>
              <a:pPr/>
              <a:t>56</a:t>
            </a:fld>
            <a:endParaRPr lang="en-US" altLang="zh-TW"/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451766" cy="851539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7030A0"/>
                </a:solidFill>
                <a:latin typeface="+mn-lt"/>
              </a:rPr>
              <a:t>6.7  </a:t>
            </a:r>
            <a:r>
              <a:rPr lang="zh-TW" altLang="en-US" sz="4000" dirty="0" smtClean="0">
                <a:solidFill>
                  <a:srgbClr val="7030A0"/>
                </a:solidFill>
                <a:latin typeface="+mn-lt"/>
              </a:rPr>
              <a:t>短期</a:t>
            </a:r>
            <a:r>
              <a:rPr lang="zh-TW" altLang="en-US" sz="4000" dirty="0">
                <a:solidFill>
                  <a:srgbClr val="7030A0"/>
                </a:solidFill>
                <a:latin typeface="+mn-lt"/>
              </a:rPr>
              <a:t>融資工具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341" y="1235033"/>
            <a:ext cx="7391626" cy="5316887"/>
          </a:xfrm>
        </p:spPr>
        <p:txBody>
          <a:bodyPr/>
          <a:lstStyle/>
          <a:p>
            <a:pPr marL="571500" indent="-571500">
              <a:lnSpc>
                <a:spcPct val="110000"/>
              </a:lnSpc>
              <a:buSzTx/>
              <a:buFont typeface="Wingdings" pitchFamily="2" charset="2"/>
              <a:buAutoNum type="arabicParenR"/>
            </a:pPr>
            <a:r>
              <a:rPr lang="zh-TW" altLang="en-US" sz="2800" dirty="0"/>
              <a:t>商業本票 </a:t>
            </a:r>
            <a:r>
              <a:rPr lang="en-US" altLang="zh-TW" sz="2800" dirty="0"/>
              <a:t>(Commercial Paper) </a:t>
            </a:r>
          </a:p>
          <a:p>
            <a:pPr marL="839788" lvl="1" indent="-495300">
              <a:lnSpc>
                <a:spcPct val="110000"/>
              </a:lnSpc>
            </a:pPr>
            <a:r>
              <a:rPr lang="zh-TW" altLang="en-US" sz="2400" dirty="0"/>
              <a:t>企業為籌集短期資金，</a:t>
            </a:r>
            <a:r>
              <a:rPr lang="zh-TW" altLang="en-US" sz="2400" b="1" dirty="0"/>
              <a:t>經金融機構保證</a:t>
            </a:r>
            <a:r>
              <a:rPr lang="zh-TW" altLang="en-US" sz="2400" dirty="0"/>
              <a:t>而發行的商業本票，期限最多不得超過一年。</a:t>
            </a:r>
          </a:p>
          <a:p>
            <a:pPr marL="839788" lvl="1" indent="-495300">
              <a:lnSpc>
                <a:spcPct val="110000"/>
              </a:lnSpc>
            </a:pPr>
            <a:r>
              <a:rPr lang="zh-TW" altLang="en-US" sz="2400" dirty="0"/>
              <a:t>發行商業本票的成本通常比向銀行短期融資低，企業資金調度更具彈性。</a:t>
            </a:r>
          </a:p>
          <a:p>
            <a:pPr marL="571500" indent="-571500">
              <a:lnSpc>
                <a:spcPct val="110000"/>
              </a:lnSpc>
              <a:buSzTx/>
              <a:buFont typeface="Wingdings" pitchFamily="2" charset="2"/>
              <a:buAutoNum type="arabicParenR"/>
            </a:pPr>
            <a:r>
              <a:rPr lang="zh-TW" altLang="en-US" sz="2800" dirty="0"/>
              <a:t>銀行承兌匯票 </a:t>
            </a:r>
            <a:r>
              <a:rPr lang="en-US" altLang="zh-TW" sz="2800" dirty="0"/>
              <a:t>(Bankers‘ </a:t>
            </a:r>
            <a:r>
              <a:rPr lang="en-US" altLang="zh-TW" sz="2800" dirty="0" err="1"/>
              <a:t>Accertance</a:t>
            </a:r>
            <a:r>
              <a:rPr lang="en-US" altLang="zh-TW" sz="2800" dirty="0"/>
              <a:t>) </a:t>
            </a:r>
          </a:p>
          <a:p>
            <a:pPr marL="839788" lvl="1" indent="-495300">
              <a:lnSpc>
                <a:spcPct val="110000"/>
              </a:lnSpc>
            </a:pPr>
            <a:r>
              <a:rPr lang="en-US" altLang="zh-TW" sz="2400" dirty="0"/>
              <a:t> </a:t>
            </a:r>
            <a:r>
              <a:rPr lang="zh-TW" altLang="en-US" sz="2400" dirty="0"/>
              <a:t>企業進行商業交易，買方或賣方簽發一定金額的匯票，並</a:t>
            </a:r>
            <a:r>
              <a:rPr lang="zh-TW" altLang="en-US" sz="2400" b="1" dirty="0"/>
              <a:t>委託銀行承兌</a:t>
            </a:r>
            <a:r>
              <a:rPr lang="zh-TW" altLang="en-US" sz="2400" dirty="0"/>
              <a:t>。</a:t>
            </a:r>
          </a:p>
          <a:p>
            <a:pPr marL="839788" lvl="1" indent="-495300">
              <a:lnSpc>
                <a:spcPct val="110000"/>
              </a:lnSpc>
            </a:pPr>
            <a:r>
              <a:rPr lang="zh-TW" altLang="en-US" sz="2400" dirty="0"/>
              <a:t>銀行承兌匯票不須保證，也不必經票券公司承銷，成本較低。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885E-E8C5-4489-8D7C-BAF2C5455BCA}" type="slidenum">
              <a:rPr lang="en-US" altLang="zh-TW"/>
              <a:pPr/>
              <a:t>57</a:t>
            </a:fld>
            <a:endParaRPr lang="en-US" altLang="zh-TW"/>
          </a:p>
        </p:txBody>
      </p:sp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22238"/>
            <a:ext cx="7570519" cy="827788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7030A0"/>
                </a:solidFill>
                <a:latin typeface="+mn-lt"/>
              </a:rPr>
              <a:t>6.8  </a:t>
            </a:r>
            <a:r>
              <a:rPr lang="zh-TW" altLang="en-US" sz="4000" dirty="0" smtClean="0">
                <a:solidFill>
                  <a:srgbClr val="7030A0"/>
                </a:solidFill>
                <a:latin typeface="+mn-lt"/>
              </a:rPr>
              <a:t>長期</a:t>
            </a:r>
            <a:r>
              <a:rPr lang="zh-TW" altLang="en-US" sz="4000" dirty="0">
                <a:solidFill>
                  <a:srgbClr val="7030A0"/>
                </a:solidFill>
                <a:latin typeface="+mn-lt"/>
              </a:rPr>
              <a:t>融資工具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75" y="1258784"/>
            <a:ext cx="7384496" cy="5432472"/>
          </a:xfrm>
        </p:spPr>
        <p:txBody>
          <a:bodyPr/>
          <a:lstStyle/>
          <a:p>
            <a:pPr marL="571500" indent="-571500">
              <a:buSzTx/>
              <a:buFont typeface="+mj-lt"/>
              <a:buAutoNum type="arabicPeriod"/>
            </a:pPr>
            <a:r>
              <a:rPr lang="zh-TW" altLang="en-US" sz="2800" dirty="0"/>
              <a:t>擔保（普通）公司債 </a:t>
            </a:r>
            <a:r>
              <a:rPr lang="en-US" altLang="zh-TW" sz="2800" dirty="0"/>
              <a:t>(Mortgage Bond) </a:t>
            </a:r>
          </a:p>
          <a:p>
            <a:pPr marL="839788" lvl="1" indent="-495300"/>
            <a:r>
              <a:rPr lang="zh-TW" altLang="en-US" sz="2400" dirty="0"/>
              <a:t>發行公司以土地、廠房、設備、有價證券作擔保，或由第三者</a:t>
            </a:r>
            <a:r>
              <a:rPr lang="zh-TW" altLang="en-US" sz="2400" dirty="0" smtClean="0"/>
              <a:t>（金融機構</a:t>
            </a:r>
            <a:r>
              <a:rPr lang="zh-TW" altLang="en-US" sz="2400" dirty="0"/>
              <a:t>）加以保證而發行的公司債。</a:t>
            </a:r>
          </a:p>
          <a:p>
            <a:pPr marL="571500" indent="-571500">
              <a:buSzTx/>
              <a:buFont typeface="+mj-lt"/>
              <a:buAutoNum type="arabicPeriod"/>
            </a:pPr>
            <a:r>
              <a:rPr lang="zh-TW" altLang="en-US" sz="2800" dirty="0"/>
              <a:t>無擔保（普通）公司債 </a:t>
            </a:r>
            <a:r>
              <a:rPr lang="en-US" altLang="zh-TW" sz="2800" dirty="0"/>
              <a:t>(Debenture Bond)</a:t>
            </a:r>
          </a:p>
          <a:p>
            <a:pPr marL="839788" lvl="1" indent="-495300">
              <a:buFont typeface="+mj-lt"/>
              <a:buAutoNum type="arabicParenR"/>
            </a:pPr>
            <a:r>
              <a:rPr lang="zh-TW" altLang="en-US" sz="2400" dirty="0"/>
              <a:t>發行公司僅憑其信用發行的公司債。</a:t>
            </a:r>
          </a:p>
          <a:p>
            <a:pPr marL="839788" lvl="1" indent="-495300">
              <a:buFont typeface="+mj-lt"/>
              <a:buAutoNum type="arabicParenR"/>
            </a:pPr>
            <a:r>
              <a:rPr lang="zh-TW" altLang="en-US" sz="2400" dirty="0"/>
              <a:t>因沒有擔保品，利率比擔保公司債高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571500" indent="-571500">
              <a:buSzTx/>
              <a:buFont typeface="+mj-lt"/>
              <a:buAutoNum type="arabicPeriod"/>
            </a:pPr>
            <a:r>
              <a:rPr lang="zh-TW" altLang="en-US" sz="2800" dirty="0" smtClean="0"/>
              <a:t>可轉換公司債 </a:t>
            </a:r>
            <a:r>
              <a:rPr lang="en-US" altLang="zh-TW" sz="2800" dirty="0" smtClean="0"/>
              <a:t>(Convertible Bond)</a:t>
            </a:r>
          </a:p>
          <a:p>
            <a:pPr marL="839788" lvl="1" indent="-495300">
              <a:buFont typeface="+mj-lt"/>
              <a:buAutoNum type="arabicParenR"/>
            </a:pPr>
            <a:r>
              <a:rPr lang="zh-TW" altLang="en-US" sz="2400" dirty="0" smtClean="0"/>
              <a:t>規定債券持有人在一定期限內，按一定的轉換比率或轉換價格，可將公司債權轉換成該公司的普通股股票。</a:t>
            </a:r>
          </a:p>
          <a:p>
            <a:pPr marL="839788" lvl="1" indent="-495300">
              <a:buFont typeface="+mj-lt"/>
              <a:buAutoNum type="arabicParenR"/>
            </a:pPr>
            <a:r>
              <a:rPr lang="zh-TW" altLang="en-US" sz="2400" dirty="0" smtClean="0"/>
              <a:t>利率較普通公司債為低。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6A75-41F1-4056-928E-DD5E33A46B35}" type="slidenum">
              <a:rPr lang="en-US" altLang="zh-TW"/>
              <a:pPr/>
              <a:t>58</a:t>
            </a:fld>
            <a:endParaRPr lang="en-US" altLang="zh-TW"/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122238"/>
            <a:ext cx="7356764" cy="922791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7030A0"/>
                </a:solidFill>
                <a:latin typeface="+mn-lt"/>
              </a:rPr>
              <a:t>6.9  </a:t>
            </a:r>
            <a:r>
              <a:rPr lang="zh-TW" altLang="en-US" sz="4000" dirty="0" smtClean="0">
                <a:solidFill>
                  <a:srgbClr val="7030A0"/>
                </a:solidFill>
                <a:latin typeface="+mn-lt"/>
              </a:rPr>
              <a:t>金融市場</a:t>
            </a:r>
            <a:r>
              <a:rPr lang="zh-TW" altLang="en-US" sz="2400" dirty="0" smtClean="0">
                <a:solidFill>
                  <a:srgbClr val="7030A0"/>
                </a:solidFill>
                <a:latin typeface="+mn-lt"/>
              </a:rPr>
              <a:t>（以到期期限分類）</a:t>
            </a:r>
            <a:endParaRPr lang="zh-TW" altLang="en-US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793" y="1353787"/>
            <a:ext cx="7587425" cy="4610884"/>
          </a:xfrm>
        </p:spPr>
        <p:txBody>
          <a:bodyPr/>
          <a:lstStyle/>
          <a:p>
            <a:pPr marL="571500" indent="-571500">
              <a:lnSpc>
                <a:spcPct val="110000"/>
              </a:lnSpc>
              <a:buClr>
                <a:srgbClr val="800080"/>
              </a:buClr>
              <a:buSzTx/>
            </a:pPr>
            <a:r>
              <a:rPr lang="zh-TW" altLang="en-US" sz="2800" dirty="0"/>
              <a:t>到期期限 </a:t>
            </a:r>
            <a:r>
              <a:rPr lang="en-US" altLang="zh-TW" sz="2800" dirty="0"/>
              <a:t>(maturity) </a:t>
            </a:r>
          </a:p>
          <a:p>
            <a:pPr marL="920750" lvl="1" indent="-571500">
              <a:lnSpc>
                <a:spcPct val="110000"/>
              </a:lnSpc>
              <a:buClr>
                <a:srgbClr val="800080"/>
              </a:buClr>
              <a:buSzTx/>
              <a:buFont typeface="+mj-lt"/>
              <a:buAutoNum type="arabicPeriod"/>
            </a:pPr>
            <a:r>
              <a:rPr lang="zh-TW" altLang="en-US" sz="2800" b="1" dirty="0"/>
              <a:t>貨幣市場</a:t>
            </a:r>
            <a:r>
              <a:rPr lang="zh-TW" altLang="en-US" sz="2800" dirty="0"/>
              <a:t>之金融工具：</a:t>
            </a:r>
          </a:p>
          <a:p>
            <a:pPr marL="1135063" lvl="2" indent="-495300">
              <a:lnSpc>
                <a:spcPct val="110000"/>
              </a:lnSpc>
              <a:buClr>
                <a:srgbClr val="800080"/>
              </a:buClr>
              <a:buSzTx/>
            </a:pPr>
            <a:r>
              <a:rPr lang="zh-TW" altLang="en-US" sz="2400" dirty="0"/>
              <a:t>一年期以下的憑證</a:t>
            </a:r>
          </a:p>
          <a:p>
            <a:pPr marL="1135063" lvl="2" indent="-495300">
              <a:lnSpc>
                <a:spcPct val="110000"/>
              </a:lnSpc>
              <a:buClr>
                <a:srgbClr val="800080"/>
              </a:buClr>
              <a:buSzTx/>
            </a:pPr>
            <a:r>
              <a:rPr lang="zh-TW" altLang="en-US" sz="2400" dirty="0"/>
              <a:t>國庫券、商業本票、可轉讓定期存單 </a:t>
            </a:r>
          </a:p>
          <a:p>
            <a:pPr marL="920750" lvl="1" indent="-571500">
              <a:lnSpc>
                <a:spcPct val="110000"/>
              </a:lnSpc>
              <a:buClr>
                <a:srgbClr val="800080"/>
              </a:buClr>
              <a:buSzTx/>
              <a:buFont typeface="Wingdings" pitchFamily="2" charset="2"/>
              <a:buAutoNum type="arabicPeriod"/>
            </a:pPr>
            <a:r>
              <a:rPr lang="zh-TW" altLang="en-US" sz="2800" b="1" dirty="0"/>
              <a:t>資本市場</a:t>
            </a:r>
            <a:r>
              <a:rPr lang="zh-TW" altLang="en-US" sz="2800" dirty="0"/>
              <a:t>之金融工具：</a:t>
            </a:r>
          </a:p>
          <a:p>
            <a:pPr marL="1135063" lvl="2" indent="-495300">
              <a:lnSpc>
                <a:spcPct val="110000"/>
              </a:lnSpc>
              <a:buClr>
                <a:srgbClr val="800080"/>
              </a:buClr>
              <a:buSzTx/>
            </a:pPr>
            <a:r>
              <a:rPr lang="zh-TW" altLang="en-US" sz="2400" dirty="0"/>
              <a:t>一年期以上的憑證，股權為主。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701D-D152-43DE-A158-BF070E1CE722}" type="slidenum">
              <a:rPr lang="en-US" altLang="zh-TW"/>
              <a:pPr/>
              <a:t>59</a:t>
            </a:fld>
            <a:endParaRPr lang="en-US" altLang="zh-TW"/>
          </a:p>
        </p:txBody>
      </p:sp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8867" y="132996"/>
            <a:ext cx="7617602" cy="840781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7030A0"/>
                </a:solidFill>
                <a:latin typeface="+mn-lt"/>
              </a:rPr>
              <a:t>6.10  </a:t>
            </a:r>
            <a:r>
              <a:rPr lang="zh-TW" altLang="en-US" sz="4000" dirty="0" smtClean="0">
                <a:solidFill>
                  <a:srgbClr val="7030A0"/>
                </a:solidFill>
                <a:latin typeface="+mn-lt"/>
              </a:rPr>
              <a:t>金融市場</a:t>
            </a:r>
            <a:endParaRPr lang="zh-TW" altLang="en-US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01511" y="1448790"/>
            <a:ext cx="3770249" cy="4867278"/>
          </a:xfrm>
        </p:spPr>
        <p:txBody>
          <a:bodyPr/>
          <a:lstStyle/>
          <a:p>
            <a:pPr marL="509588" indent="-514350">
              <a:buClr>
                <a:srgbClr val="800080"/>
              </a:buClr>
              <a:buSzTx/>
            </a:pPr>
            <a:r>
              <a:rPr lang="zh-TW" altLang="en-US" sz="2800" dirty="0" smtClean="0">
                <a:solidFill>
                  <a:srgbClr val="7030A0"/>
                </a:solidFill>
              </a:rPr>
              <a:t>中央銀行的分類</a:t>
            </a:r>
            <a:endParaRPr lang="en-US" altLang="zh-TW" sz="2800" dirty="0" smtClean="0">
              <a:solidFill>
                <a:srgbClr val="7030A0"/>
              </a:solidFill>
            </a:endParaRPr>
          </a:p>
          <a:p>
            <a:pPr marL="858838" lvl="1" indent="-514350">
              <a:buClr>
                <a:srgbClr val="800080"/>
              </a:buClr>
              <a:buSzTx/>
              <a:buFont typeface="+mj-lt"/>
              <a:buAutoNum type="arabicPeriod"/>
            </a:pPr>
            <a:r>
              <a:rPr lang="zh-TW" altLang="en-US" sz="2400" dirty="0" smtClean="0"/>
              <a:t>貨幣市場</a:t>
            </a:r>
            <a:endParaRPr lang="zh-TW" altLang="en-US" sz="2400" dirty="0"/>
          </a:p>
          <a:p>
            <a:pPr marL="858838" lvl="1" indent="-514350">
              <a:buClr>
                <a:srgbClr val="800080"/>
              </a:buClr>
              <a:buSzTx/>
              <a:buFont typeface="+mj-lt"/>
              <a:buAutoNum type="arabicPeriod"/>
            </a:pPr>
            <a:r>
              <a:rPr lang="zh-TW" altLang="en-US" sz="2400" dirty="0"/>
              <a:t>債券市場 </a:t>
            </a:r>
          </a:p>
          <a:p>
            <a:pPr marL="858838" lvl="1" indent="-514350">
              <a:buClr>
                <a:srgbClr val="800080"/>
              </a:buClr>
              <a:buSzTx/>
              <a:buFont typeface="+mj-lt"/>
              <a:buAutoNum type="arabicPeriod"/>
            </a:pPr>
            <a:r>
              <a:rPr lang="zh-TW" altLang="en-US" sz="2400" dirty="0"/>
              <a:t>股票市場</a:t>
            </a:r>
          </a:p>
          <a:p>
            <a:pPr marL="858838" lvl="1" indent="-514350">
              <a:buClr>
                <a:srgbClr val="800080"/>
              </a:buClr>
              <a:buSzTx/>
              <a:buFont typeface="+mj-lt"/>
              <a:buAutoNum type="arabicPeriod"/>
            </a:pPr>
            <a:r>
              <a:rPr lang="zh-TW" altLang="en-US" sz="2400" dirty="0"/>
              <a:t>外匯市場</a:t>
            </a:r>
          </a:p>
          <a:p>
            <a:pPr marL="858838" lvl="1" indent="-514350">
              <a:buClr>
                <a:srgbClr val="800080"/>
              </a:buClr>
              <a:buSzTx/>
              <a:buFont typeface="+mj-lt"/>
              <a:buAutoNum type="arabicPeriod"/>
            </a:pPr>
            <a:r>
              <a:rPr lang="zh-TW" altLang="en-US" sz="2400" dirty="0"/>
              <a:t>不動產市場：房產、地產</a:t>
            </a:r>
          </a:p>
          <a:p>
            <a:pPr marL="858838" lvl="1" indent="-514350">
              <a:buClr>
                <a:srgbClr val="800080"/>
              </a:buClr>
              <a:buSzTx/>
              <a:buFont typeface="+mj-lt"/>
              <a:buAutoNum type="arabicPeriod"/>
            </a:pPr>
            <a:r>
              <a:rPr lang="en-US" altLang="zh-TW" sz="2400" dirty="0"/>
              <a:t>(</a:t>
            </a:r>
            <a:r>
              <a:rPr lang="zh-TW" altLang="en-US" sz="2400" dirty="0"/>
              <a:t>臺灣證券交易所</a:t>
            </a:r>
            <a:r>
              <a:rPr lang="en-US" altLang="zh-TW" sz="2400" dirty="0"/>
              <a:t>) </a:t>
            </a:r>
            <a:r>
              <a:rPr lang="zh-TW" altLang="en-US" sz="2400" dirty="0"/>
              <a:t>股價指數選擇權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37086" y="1567543"/>
            <a:ext cx="3909283" cy="406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90538" marR="0" lvl="0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1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新細明體" pitchFamily="18" charset="-120"/>
                <a:ea typeface="+mn-ea"/>
                <a:cs typeface="+mn-cs"/>
              </a:rPr>
              <a:t>金融市場</a:t>
            </a:r>
            <a:r>
              <a:rPr kumimoji="1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以發行分類</a:t>
            </a:r>
            <a:endParaRPr kumimoji="1" lang="en-US" altLang="zh-TW" sz="2800" b="0" i="0" u="none" strike="noStrike" kern="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8838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Tx/>
              <a:buFont typeface="+mj-lt"/>
              <a:buAutoNum type="arabicPeriod"/>
              <a:tabLst/>
              <a:defRPr/>
            </a:pPr>
            <a:r>
              <a:rPr kumimoji="1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初級市場</a:t>
            </a:r>
          </a:p>
          <a:p>
            <a:pPr marL="1131888" marR="0" lvl="2" indent="-4381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1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初次發行的市場，通常是代理發行的銀行。</a:t>
            </a:r>
          </a:p>
          <a:p>
            <a:pPr marL="839788" marR="0" lvl="1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Tx/>
              <a:buFont typeface="Wingdings" pitchFamily="2" charset="2"/>
              <a:buAutoNum type="arabicPeriod"/>
              <a:tabLst/>
              <a:defRPr/>
            </a:pPr>
            <a:r>
              <a:rPr kumimoji="1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次級市場</a:t>
            </a:r>
          </a:p>
          <a:p>
            <a:pPr marL="1131888" marR="0" lvl="2" indent="-4381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80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1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憑證轉手的市場，如台灣證券交易所、紐約證券所</a:t>
            </a:r>
            <a:r>
              <a:rPr kumimoji="1" lang="zh-TW" alt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。</a:t>
            </a:r>
            <a:endParaRPr kumimoji="1" lang="zh-TW" altLang="en-US" sz="2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4631377" y="1021277"/>
            <a:ext cx="95004" cy="5248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956F-E4D6-4B4B-9352-652C4F5D7ED3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9" y="198438"/>
            <a:ext cx="7439127" cy="763463"/>
          </a:xfrm>
        </p:spPr>
        <p:txBody>
          <a:bodyPr/>
          <a:lstStyle/>
          <a:p>
            <a:r>
              <a:rPr lang="en-US" altLang="zh-TW" sz="4000" dirty="0">
                <a:solidFill>
                  <a:srgbClr val="800080"/>
                </a:solidFill>
                <a:latin typeface="+mn-lt"/>
              </a:rPr>
              <a:t>1.2  </a:t>
            </a:r>
            <a:r>
              <a:rPr lang="zh-TW" altLang="en-US" sz="4000" dirty="0">
                <a:solidFill>
                  <a:srgbClr val="800080"/>
                </a:solidFill>
                <a:latin typeface="+mn-lt"/>
              </a:rPr>
              <a:t>交易</a:t>
            </a:r>
            <a:r>
              <a:rPr lang="zh-TW" altLang="en-US" sz="4000" dirty="0" smtClean="0">
                <a:solidFill>
                  <a:srgbClr val="800080"/>
                </a:solidFill>
                <a:latin typeface="+mn-lt"/>
              </a:rPr>
              <a:t>媒介</a:t>
            </a:r>
            <a:endParaRPr lang="zh-TW" altLang="en-US" sz="4000" dirty="0">
              <a:solidFill>
                <a:srgbClr val="800080"/>
              </a:solidFill>
              <a:latin typeface="+mn-lt"/>
            </a:endParaRP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3772" y="1270660"/>
            <a:ext cx="7148946" cy="5317465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dirty="0"/>
              <a:t>當交易者遇到</a:t>
            </a:r>
            <a:r>
              <a:rPr lang="zh-TW" altLang="en-US" sz="2800" dirty="0">
                <a:solidFill>
                  <a:srgbClr val="FF0066"/>
                </a:solidFill>
              </a:rPr>
              <a:t>更為大家所需要</a:t>
            </a:r>
            <a:r>
              <a:rPr lang="zh-TW" altLang="en-US" sz="2800" dirty="0"/>
              <a:t>的物品時，他可以先把手中的物品換成此物品，以降低</a:t>
            </a:r>
            <a:r>
              <a:rPr lang="zh-TW" altLang="en-US" sz="2800" dirty="0">
                <a:solidFill>
                  <a:srgbClr val="FF0066"/>
                </a:solidFill>
              </a:rPr>
              <a:t>下次</a:t>
            </a:r>
            <a:r>
              <a:rPr lang="zh-TW" altLang="en-US" sz="2800" dirty="0"/>
              <a:t>對需要其它物品時的搜尋成本。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dirty="0"/>
              <a:t>這些為大家所需要而能方便下次交易的物品，便成為人們的交易媒介。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n"/>
            </a:pPr>
            <a:r>
              <a:rPr lang="zh-TW" altLang="en-US" sz="2400" dirty="0"/>
              <a:t>除了棉布外，寶石、木柴、稻米等，也都是人人都有需求的物品。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9A2CB77-685F-4831-BC99-9894F25AD4BA}" type="slidenum">
              <a:rPr lang="en-US" altLang="zh-TW"/>
              <a:pPr/>
              <a:t>60</a:t>
            </a:fld>
            <a:endParaRPr lang="en-US" altLang="zh-TW"/>
          </a:p>
        </p:txBody>
      </p:sp>
      <p:sp>
        <p:nvSpPr>
          <p:cNvPr id="579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557338"/>
            <a:ext cx="6911975" cy="2520950"/>
          </a:xfrm>
        </p:spPr>
        <p:txBody>
          <a:bodyPr/>
          <a:lstStyle/>
          <a:p>
            <a:pPr algn="ctr"/>
            <a:r>
              <a:rPr lang="zh-TW" altLang="en-US" sz="5100" dirty="0" smtClean="0">
                <a:solidFill>
                  <a:srgbClr val="FF0000"/>
                </a:solidFill>
              </a:rPr>
              <a:t>七、</a:t>
            </a:r>
            <a:r>
              <a:rPr lang="zh-TW" altLang="en-US" sz="5100" dirty="0">
                <a:solidFill>
                  <a:srgbClr val="FF0000"/>
                </a:solidFill>
              </a:rPr>
              <a:t/>
            </a:r>
            <a:br>
              <a:rPr lang="zh-TW" altLang="en-US" sz="5100" dirty="0">
                <a:solidFill>
                  <a:srgbClr val="FF0000"/>
                </a:solidFill>
              </a:rPr>
            </a:br>
            <a:r>
              <a:rPr lang="zh-TW" altLang="en-US" sz="5100" dirty="0">
                <a:solidFill>
                  <a:srgbClr val="FF0000"/>
                </a:solidFill>
              </a:rPr>
              <a:t/>
            </a:r>
            <a:br>
              <a:rPr lang="zh-TW" altLang="en-US" sz="5100" dirty="0">
                <a:solidFill>
                  <a:srgbClr val="FF0000"/>
                </a:solidFill>
              </a:rPr>
            </a:br>
            <a:r>
              <a:rPr lang="zh-TW" altLang="en-US" sz="5500" dirty="0">
                <a:solidFill>
                  <a:srgbClr val="FF0000"/>
                </a:solidFill>
                <a:latin typeface="新細明體" pitchFamily="18" charset="-120"/>
              </a:rPr>
              <a:t>中央銀行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1093-9FFB-485D-86AF-416C75007AF8}" type="slidenum">
              <a:rPr lang="en-US" altLang="zh-TW"/>
              <a:pPr/>
              <a:t>61</a:t>
            </a:fld>
            <a:endParaRPr lang="en-US" altLang="zh-TW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9"/>
            <a:ext cx="7499268" cy="827788"/>
          </a:xfrm>
        </p:spPr>
        <p:txBody>
          <a:bodyPr/>
          <a:lstStyle/>
          <a:p>
            <a:r>
              <a:rPr lang="en-US" altLang="zh-TW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7.1  </a:t>
            </a:r>
            <a:r>
              <a:rPr lang="zh-TW" altLang="en-US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英格蘭銀行</a:t>
            </a:r>
            <a:endParaRPr lang="zh-TW" altLang="en-US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1" y="1306287"/>
            <a:ext cx="7444344" cy="5431064"/>
          </a:xfrm>
        </p:spPr>
        <p:txBody>
          <a:bodyPr/>
          <a:lstStyle/>
          <a:p>
            <a:pPr marL="571500" indent="-571500">
              <a:lnSpc>
                <a:spcPct val="120000"/>
              </a:lnSpc>
            </a:pPr>
            <a:r>
              <a:rPr lang="zh-TW" altLang="en-US" sz="2800" dirty="0" smtClean="0">
                <a:latin typeface="新細明體" pitchFamily="18" charset="-120"/>
              </a:rPr>
              <a:t>英格蘭銀行的起源 </a:t>
            </a:r>
            <a:endParaRPr lang="zh-TW" altLang="en-US" sz="2800" dirty="0">
              <a:latin typeface="新細明體" pitchFamily="18" charset="-120"/>
            </a:endParaRPr>
          </a:p>
          <a:p>
            <a:pPr marL="839788" lvl="1" indent="-495300">
              <a:lnSpc>
                <a:spcPct val="120000"/>
              </a:lnSpc>
            </a:pPr>
            <a:r>
              <a:rPr lang="en-US" altLang="zh-TW" sz="2400" dirty="0"/>
              <a:t>1668</a:t>
            </a:r>
            <a:r>
              <a:rPr lang="zh-TW" altLang="en-US" sz="2400" dirty="0"/>
              <a:t>年設立，民營銀行。</a:t>
            </a:r>
          </a:p>
          <a:p>
            <a:pPr marL="839788" lvl="1" indent="-495300">
              <a:lnSpc>
                <a:spcPct val="120000"/>
              </a:lnSpc>
            </a:pPr>
            <a:r>
              <a:rPr lang="zh-TW" altLang="en-US" sz="2400" dirty="0"/>
              <a:t>獨家代理英王國庫收支，壟斷公債發行權。</a:t>
            </a:r>
          </a:p>
          <a:p>
            <a:pPr marL="839788" lvl="1" indent="-495300">
              <a:lnSpc>
                <a:spcPct val="120000"/>
              </a:lnSpc>
            </a:pPr>
            <a:r>
              <a:rPr lang="zh-TW" altLang="en-US" sz="2400" dirty="0"/>
              <a:t>發行銀行券（非壟斷權），收民間黃金存款。</a:t>
            </a:r>
          </a:p>
          <a:p>
            <a:pPr marL="571500" indent="-571500">
              <a:lnSpc>
                <a:spcPct val="120000"/>
              </a:lnSpc>
            </a:pPr>
            <a:r>
              <a:rPr lang="zh-TW" altLang="en-US" sz="2800" dirty="0">
                <a:latin typeface="新細明體" pitchFamily="18" charset="-120"/>
              </a:rPr>
              <a:t>公債有稅收保障，容易吸收其他銀行的存款，逐漸發展成</a:t>
            </a:r>
            <a:r>
              <a:rPr lang="zh-TW" altLang="en-US" sz="2800" b="1" dirty="0">
                <a:latin typeface="新細明體" pitchFamily="18" charset="-120"/>
              </a:rPr>
              <a:t>清算銀行</a:t>
            </a:r>
            <a:r>
              <a:rPr lang="zh-TW" altLang="en-US" sz="2800" dirty="0">
                <a:latin typeface="新細明體" pitchFamily="18" charset="-120"/>
              </a:rPr>
              <a:t>。 </a:t>
            </a:r>
          </a:p>
          <a:p>
            <a:pPr marL="839788" lvl="1" indent="-495300">
              <a:lnSpc>
                <a:spcPct val="120000"/>
              </a:lnSpc>
            </a:pPr>
            <a:r>
              <a:rPr lang="en-US" altLang="zh-TW" sz="2400" dirty="0"/>
              <a:t>1844 </a:t>
            </a:r>
            <a:r>
              <a:rPr lang="zh-TW" altLang="en-US" sz="2400" dirty="0"/>
              <a:t>年獲得銀行券發行壟斷權</a:t>
            </a:r>
          </a:p>
          <a:p>
            <a:pPr marL="839788" lvl="1" indent="-495300">
              <a:lnSpc>
                <a:spcPct val="120000"/>
              </a:lnSpc>
            </a:pPr>
            <a:r>
              <a:rPr lang="en-US" altLang="zh-TW" sz="2400" dirty="0"/>
              <a:t>1946 </a:t>
            </a:r>
            <a:r>
              <a:rPr lang="zh-TW" altLang="en-US" sz="2400" dirty="0"/>
              <a:t>年國有化。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A431-947A-4D02-B3FF-1CA5AB929FFF}" type="slidenum">
              <a:rPr lang="en-US" altLang="zh-TW"/>
              <a:pPr/>
              <a:t>62</a:t>
            </a:fld>
            <a:endParaRPr lang="en-US" altLang="zh-TW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4615" y="190006"/>
            <a:ext cx="7527479" cy="736270"/>
          </a:xfrm>
        </p:spPr>
        <p:txBody>
          <a:bodyPr/>
          <a:lstStyle/>
          <a:p>
            <a:r>
              <a:rPr lang="en-US" altLang="zh-TW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7.2  </a:t>
            </a:r>
            <a:r>
              <a:rPr lang="zh-TW" altLang="en-US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美國</a:t>
            </a:r>
            <a:r>
              <a:rPr lang="zh-TW" altLang="en-US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聯邦準備</a:t>
            </a:r>
            <a:r>
              <a:rPr lang="zh-TW" altLang="en-US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銀行的起源</a:t>
            </a:r>
            <a:endParaRPr lang="zh-TW" altLang="en-US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4394" y="1211282"/>
            <a:ext cx="7243949" cy="5084743"/>
          </a:xfrm>
        </p:spPr>
        <p:txBody>
          <a:bodyPr/>
          <a:lstStyle/>
          <a:p>
            <a:pPr marL="571500" indent="-571500">
              <a:lnSpc>
                <a:spcPct val="140000"/>
              </a:lnSpc>
              <a:buSzPct val="90000"/>
              <a:buFont typeface="+mj-lt"/>
              <a:buAutoNum type="arabicPeriod"/>
            </a:pPr>
            <a:r>
              <a:rPr lang="en-US" altLang="zh-TW" sz="2400" dirty="0" smtClean="0"/>
              <a:t>1907/10 </a:t>
            </a:r>
            <a:r>
              <a:rPr lang="zh-TW" altLang="en-US" sz="2400" dirty="0"/>
              <a:t>發現新銅礦，銅價大跌，信託投資公司出現擠兌。</a:t>
            </a:r>
            <a:r>
              <a:rPr lang="en-US" altLang="zh-TW" sz="2400" dirty="0"/>
              <a:t>J. P. Morgan</a:t>
            </a:r>
            <a:r>
              <a:rPr lang="zh-TW" altLang="en-US" sz="2400" dirty="0"/>
              <a:t>組成救市小組，強迫信託投資公司簽陳情書，允許</a:t>
            </a:r>
            <a:r>
              <a:rPr lang="en-US" altLang="zh-TW" sz="2400" dirty="0" smtClean="0"/>
              <a:t>Morgan</a:t>
            </a:r>
            <a:r>
              <a:rPr lang="zh-TW" altLang="en-US" sz="2400" dirty="0" smtClean="0"/>
              <a:t>違反反托拉斯法買</a:t>
            </a:r>
            <a:r>
              <a:rPr lang="zh-TW" altLang="en-US" sz="2400" dirty="0"/>
              <a:t>下鐵礦和</a:t>
            </a:r>
            <a:r>
              <a:rPr lang="zh-TW" altLang="en-US" sz="2400" dirty="0" smtClean="0"/>
              <a:t>煤礦。</a:t>
            </a:r>
            <a:endParaRPr lang="zh-TW" altLang="en-US" sz="2400" dirty="0"/>
          </a:p>
          <a:p>
            <a:pPr marL="571500" indent="-571500">
              <a:lnSpc>
                <a:spcPct val="140000"/>
              </a:lnSpc>
              <a:buSzPct val="90000"/>
              <a:buFont typeface="+mj-lt"/>
              <a:buAutoNum type="arabicPeriod"/>
            </a:pPr>
            <a:r>
              <a:rPr lang="zh-TW" altLang="en-US" sz="2400" dirty="0"/>
              <a:t>人們害怕華爾街的勢力，寧願選擇政府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571500" indent="-571500">
              <a:lnSpc>
                <a:spcPct val="140000"/>
              </a:lnSpc>
              <a:buSzPct val="90000"/>
              <a:buFont typeface="+mj-lt"/>
              <a:buAutoNum type="arabicPeriod"/>
            </a:pPr>
            <a:r>
              <a:rPr lang="en-US" altLang="zh-TW" sz="2400" dirty="0" smtClean="0"/>
              <a:t>1913</a:t>
            </a:r>
            <a:r>
              <a:rPr lang="zh-TW" altLang="en-US" sz="2400" dirty="0" smtClean="0"/>
              <a:t>年依聯邦法案通過設立。 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2CC0E-5F4C-49D8-89C0-8A45D69988D6}" type="slidenum">
              <a:rPr lang="en-US" altLang="zh-TW"/>
              <a:pPr/>
              <a:t>63</a:t>
            </a:fld>
            <a:endParaRPr lang="en-US" altLang="zh-TW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213756"/>
            <a:ext cx="7508029" cy="760022"/>
          </a:xfrm>
        </p:spPr>
        <p:txBody>
          <a:bodyPr/>
          <a:lstStyle/>
          <a:p>
            <a:r>
              <a:rPr lang="en-US" altLang="zh-TW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7.3   </a:t>
            </a:r>
            <a:r>
              <a:rPr lang="zh-TW" altLang="en-US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美國</a:t>
            </a:r>
            <a:r>
              <a:rPr lang="zh-TW" altLang="en-US" sz="4000" dirty="0" smtClean="0">
                <a:latin typeface="新細明體" pitchFamily="18" charset="-120"/>
              </a:rPr>
              <a:t>聯準會</a:t>
            </a:r>
            <a:endParaRPr lang="en-US" altLang="zh-TW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2422566"/>
            <a:ext cx="4824268" cy="4303672"/>
          </a:xfrm>
        </p:spPr>
        <p:txBody>
          <a:bodyPr/>
          <a:lstStyle/>
          <a:p>
            <a:pPr marL="571500" indent="-571500">
              <a:lnSpc>
                <a:spcPct val="90000"/>
              </a:lnSpc>
            </a:pPr>
            <a:r>
              <a:rPr lang="en-US" altLang="zh-TW" sz="2800" dirty="0"/>
              <a:t>FRS</a:t>
            </a:r>
            <a:r>
              <a:rPr lang="zh-TW" altLang="en-US" sz="2800" dirty="0"/>
              <a:t>包括：</a:t>
            </a:r>
          </a:p>
          <a:p>
            <a:pPr marL="858838" lvl="1" indent="-514350">
              <a:lnSpc>
                <a:spcPct val="90000"/>
              </a:lnSpc>
              <a:buClr>
                <a:srgbClr val="FF0066"/>
              </a:buClr>
              <a:buSzTx/>
              <a:buFont typeface="+mj-lt"/>
              <a:buAutoNum type="arabicPeriod"/>
            </a:pPr>
            <a:r>
              <a:rPr lang="zh-TW" altLang="en-US" sz="2400" dirty="0"/>
              <a:t>理事會（</a:t>
            </a:r>
            <a:r>
              <a:rPr lang="en-US" altLang="zh-TW" sz="2400" dirty="0"/>
              <a:t>Board of Governors</a:t>
            </a:r>
            <a:r>
              <a:rPr lang="zh-TW" altLang="en-US" sz="2400" dirty="0"/>
              <a:t>）</a:t>
            </a:r>
          </a:p>
          <a:p>
            <a:pPr marL="858838" lvl="1" indent="-514350">
              <a:lnSpc>
                <a:spcPct val="90000"/>
              </a:lnSpc>
              <a:buClr>
                <a:srgbClr val="FF0066"/>
              </a:buClr>
              <a:buSzTx/>
              <a:buFont typeface="+mj-lt"/>
              <a:buAutoNum type="arabicPeriod"/>
            </a:pPr>
            <a:r>
              <a:rPr lang="zh-TW" altLang="en-US" sz="2400" dirty="0"/>
              <a:t>公開市場委員會（</a:t>
            </a:r>
            <a:r>
              <a:rPr lang="en-US" altLang="zh-TW" sz="2400" dirty="0"/>
              <a:t>Federal Open Market Committee</a:t>
            </a:r>
            <a:r>
              <a:rPr lang="zh-TW" altLang="en-US" sz="2400" dirty="0"/>
              <a:t>）</a:t>
            </a:r>
          </a:p>
          <a:p>
            <a:pPr marL="858838" lvl="1" indent="-514350">
              <a:lnSpc>
                <a:spcPct val="90000"/>
              </a:lnSpc>
              <a:buClr>
                <a:srgbClr val="FF0066"/>
              </a:buClr>
              <a:buSzTx/>
              <a:buFont typeface="+mj-lt"/>
              <a:buAutoNum type="arabicPeriod"/>
            </a:pPr>
            <a:r>
              <a:rPr lang="zh-TW" altLang="en-US" sz="2400" dirty="0"/>
              <a:t>聯邦準備銀行（</a:t>
            </a:r>
            <a:r>
              <a:rPr lang="en-US" altLang="zh-TW" sz="2400" dirty="0"/>
              <a:t>Federal Reserve Banks</a:t>
            </a:r>
            <a:r>
              <a:rPr lang="zh-TW" altLang="en-US" sz="2400" dirty="0"/>
              <a:t>、約三千家會員銀行，分</a:t>
            </a:r>
            <a:r>
              <a:rPr lang="en-US" altLang="zh-TW" sz="2400" dirty="0"/>
              <a:t>12 </a:t>
            </a:r>
            <a:r>
              <a:rPr lang="zh-TW" altLang="en-US" sz="2400" dirty="0"/>
              <a:t>個地區）</a:t>
            </a:r>
          </a:p>
          <a:p>
            <a:pPr marL="858838" lvl="1" indent="-514350">
              <a:lnSpc>
                <a:spcPct val="90000"/>
              </a:lnSpc>
              <a:buClr>
                <a:srgbClr val="FF0066"/>
              </a:buClr>
              <a:buSzTx/>
              <a:buFont typeface="+mj-lt"/>
              <a:buAutoNum type="arabicPeriod"/>
            </a:pPr>
            <a:r>
              <a:rPr lang="zh-TW" altLang="en-US" sz="2400" dirty="0"/>
              <a:t>三個諮詢委員會（</a:t>
            </a:r>
            <a:r>
              <a:rPr lang="en-US" altLang="zh-TW" sz="2400" dirty="0"/>
              <a:t>Advisory Councils</a:t>
            </a:r>
            <a:r>
              <a:rPr lang="zh-TW" altLang="en-US" sz="2400" dirty="0"/>
              <a:t>）。 </a:t>
            </a:r>
          </a:p>
        </p:txBody>
      </p:sp>
      <p:pic>
        <p:nvPicPr>
          <p:cNvPr id="301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0681" y="2475222"/>
            <a:ext cx="3562680" cy="290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1061" name="Rectangle 5"/>
          <p:cNvSpPr>
            <a:spLocks noChangeArrowheads="1"/>
          </p:cNvSpPr>
          <p:nvPr/>
        </p:nvSpPr>
        <p:spPr bwMode="auto">
          <a:xfrm>
            <a:off x="419100" y="1254125"/>
            <a:ext cx="77819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zh-TW" sz="2400" dirty="0">
                <a:latin typeface="+mn-lt"/>
              </a:rPr>
              <a:t>FRS = </a:t>
            </a:r>
            <a:r>
              <a:rPr lang="en-US" altLang="zh-TW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Federal Reserve System</a:t>
            </a: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，</a:t>
            </a:r>
            <a:r>
              <a:rPr lang="zh-TW" altLang="en-US" sz="2400" dirty="0" smtClean="0">
                <a:latin typeface="+mn-lt"/>
              </a:rPr>
              <a:t>聯邦</a:t>
            </a:r>
            <a:r>
              <a:rPr lang="zh-TW" altLang="en-US" sz="2400" dirty="0">
                <a:latin typeface="+mn-lt"/>
              </a:rPr>
              <a:t>準備系統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zh-TW" sz="2400" dirty="0">
                <a:latin typeface="+mn-lt"/>
              </a:rPr>
              <a:t>Fed = </a:t>
            </a:r>
            <a:r>
              <a:rPr lang="zh-TW" altLang="en-US" sz="2400" dirty="0">
                <a:latin typeface="+mn-lt"/>
              </a:rPr>
              <a:t>美國聯準會（美聯儲）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7189-8960-4654-B1A9-8DBBC38AF98A}" type="slidenum">
              <a:rPr lang="en-US" altLang="zh-TW"/>
              <a:pPr/>
              <a:t>64</a:t>
            </a:fld>
            <a:endParaRPr lang="en-US" altLang="zh-TW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22238"/>
            <a:ext cx="7511143" cy="851539"/>
          </a:xfrm>
        </p:spPr>
        <p:txBody>
          <a:bodyPr/>
          <a:lstStyle/>
          <a:p>
            <a:r>
              <a:rPr lang="en-US" altLang="zh-TW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7.4   </a:t>
            </a:r>
            <a:r>
              <a:rPr lang="zh-TW" altLang="en-US" sz="4000" dirty="0" smtClean="0"/>
              <a:t>美國聯準會</a:t>
            </a:r>
            <a:r>
              <a:rPr lang="zh-TW" altLang="en-US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的運作</a:t>
            </a:r>
            <a:endParaRPr lang="en-US" altLang="zh-TW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644" y="1163783"/>
            <a:ext cx="7338951" cy="5306868"/>
          </a:xfrm>
        </p:spPr>
        <p:txBody>
          <a:bodyPr/>
          <a:lstStyle/>
          <a:p>
            <a:r>
              <a:rPr lang="en-US" altLang="zh-TW" sz="2800" dirty="0"/>
              <a:t>Fed </a:t>
            </a:r>
            <a:r>
              <a:rPr lang="zh-TW" altLang="en-US" sz="2800" dirty="0" smtClean="0"/>
              <a:t>以</a:t>
            </a:r>
            <a:r>
              <a:rPr lang="zh-TW" altLang="en-US" sz="2800" dirty="0"/>
              <a:t>私有形式</a:t>
            </a:r>
            <a:r>
              <a:rPr lang="zh-TW" altLang="en-US" sz="2800" dirty="0" smtClean="0"/>
              <a:t>組織行使</a:t>
            </a:r>
            <a:r>
              <a:rPr lang="zh-TW" altLang="en-US" sz="2800" dirty="0"/>
              <a:t>公共</a:t>
            </a:r>
            <a:r>
              <a:rPr lang="zh-TW" altLang="en-US" sz="2800" dirty="0" smtClean="0"/>
              <a:t>目的。</a:t>
            </a:r>
            <a:endParaRPr lang="zh-TW" altLang="en-US" sz="2800" dirty="0"/>
          </a:p>
          <a:p>
            <a:r>
              <a:rPr lang="zh-TW" altLang="en-US" sz="2800" dirty="0">
                <a:solidFill>
                  <a:srgbClr val="800080"/>
                </a:solidFill>
              </a:rPr>
              <a:t>理事會</a:t>
            </a:r>
            <a:r>
              <a:rPr lang="zh-TW" altLang="en-US" sz="2800" dirty="0"/>
              <a:t>由七名委員</a:t>
            </a:r>
            <a:r>
              <a:rPr lang="zh-TW" altLang="en-US" sz="2800" dirty="0" smtClean="0"/>
              <a:t>組成。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其</a:t>
            </a:r>
            <a:r>
              <a:rPr lang="zh-TW" altLang="en-US" sz="2400" dirty="0"/>
              <a:t>成員由美國總統提名，參議院批准。</a:t>
            </a:r>
          </a:p>
          <a:p>
            <a:pPr lvl="1"/>
            <a:r>
              <a:rPr lang="zh-TW" altLang="en-US" sz="2400" dirty="0"/>
              <a:t>為了防止總統操控 </a:t>
            </a:r>
            <a:r>
              <a:rPr lang="en-US" altLang="zh-TW" sz="2400" dirty="0"/>
              <a:t>Fed</a:t>
            </a:r>
            <a:r>
              <a:rPr lang="zh-TW" altLang="en-US" sz="2400" dirty="0"/>
              <a:t>，委員任期長達</a:t>
            </a:r>
            <a:r>
              <a:rPr lang="en-US" altLang="zh-TW" sz="2400" dirty="0"/>
              <a:t>14</a:t>
            </a:r>
            <a:r>
              <a:rPr lang="zh-TW" altLang="en-US" sz="2400" dirty="0"/>
              <a:t>年，且原則上不允許連任。實際操作中，委員經常在任期滿之前自動辭職，並由總統再次提名、參議院批准而實際連任。 </a:t>
            </a:r>
          </a:p>
          <a:p>
            <a:pPr lvl="1"/>
            <a:r>
              <a:rPr lang="zh-TW" altLang="en-US" sz="2400" dirty="0"/>
              <a:t>七名委員中，由總統任命一名主席，主席任期四年，可以連任。</a:t>
            </a:r>
          </a:p>
          <a:p>
            <a:r>
              <a:rPr lang="en-US" altLang="zh-TW" sz="2800" dirty="0" smtClean="0"/>
              <a:t>Fed </a:t>
            </a:r>
            <a:r>
              <a:rPr lang="zh-TW" altLang="en-US" sz="2800" dirty="0"/>
              <a:t>的</a:t>
            </a:r>
            <a:r>
              <a:rPr lang="en-US" altLang="zh-TW" sz="2800" dirty="0"/>
              <a:t>94%</a:t>
            </a:r>
            <a:r>
              <a:rPr lang="zh-TW" altLang="en-US" sz="2800" dirty="0"/>
              <a:t>利潤轉交給財政部</a:t>
            </a:r>
            <a:r>
              <a:rPr lang="zh-TW" altLang="en-US" sz="2400" dirty="0"/>
              <a:t>。 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美國政府不擁有美聯準的股份。</a:t>
            </a:r>
            <a:endParaRPr lang="en-US" altLang="zh-TW" sz="2400" dirty="0" smtClean="0"/>
          </a:p>
          <a:p>
            <a:pPr lvl="1"/>
            <a:r>
              <a:rPr lang="en-US" altLang="zh-TW" sz="2400" dirty="0" smtClean="0"/>
              <a:t>2009</a:t>
            </a:r>
            <a:r>
              <a:rPr lang="zh-TW" altLang="en-US" sz="2400" dirty="0"/>
              <a:t>年總利潤為</a:t>
            </a:r>
            <a:r>
              <a:rPr lang="en-US" altLang="zh-TW" sz="2400" dirty="0"/>
              <a:t>450</a:t>
            </a:r>
            <a:r>
              <a:rPr lang="zh-TW" altLang="en-US" sz="2400" dirty="0"/>
              <a:t>億</a:t>
            </a:r>
            <a:r>
              <a:rPr lang="zh-TW" altLang="en-US" sz="2400" dirty="0" smtClean="0"/>
              <a:t>美元。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C2D7-A347-410F-A4F7-784958C53D36}" type="slidenum">
              <a:rPr lang="en-US" altLang="zh-TW"/>
              <a:pPr/>
              <a:t>65</a:t>
            </a:fld>
            <a:endParaRPr lang="en-US" altLang="zh-TW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487392" cy="804037"/>
          </a:xfrm>
        </p:spPr>
        <p:txBody>
          <a:bodyPr/>
          <a:lstStyle/>
          <a:p>
            <a:r>
              <a:rPr lang="en-US" altLang="zh-TW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7.5 </a:t>
            </a:r>
            <a:r>
              <a:rPr lang="zh-TW" altLang="en-US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台灣的中央銀行</a:t>
            </a:r>
            <a:r>
              <a:rPr lang="zh-TW" altLang="en-US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法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5643" y="1045029"/>
            <a:ext cx="7457702" cy="5628903"/>
          </a:xfrm>
        </p:spPr>
        <p:txBody>
          <a:bodyPr/>
          <a:lstStyle/>
          <a:p>
            <a:r>
              <a:rPr lang="zh-TW" altLang="en-US" sz="2800" dirty="0" smtClean="0">
                <a:latin typeface="新細明體" pitchFamily="18" charset="-120"/>
              </a:rPr>
              <a:t>中央銀行之地位（第一條） </a:t>
            </a:r>
            <a:endParaRPr lang="zh-TW" altLang="en-US" sz="2800" dirty="0">
              <a:latin typeface="新細明體" pitchFamily="18" charset="-120"/>
            </a:endParaRPr>
          </a:p>
          <a:p>
            <a:pPr lvl="2"/>
            <a:r>
              <a:rPr lang="zh-TW" altLang="en-US" sz="2400" dirty="0">
                <a:latin typeface="新細明體" pitchFamily="18" charset="-120"/>
              </a:rPr>
              <a:t>中央銀行為國家銀行，隸屬行政院。</a:t>
            </a:r>
          </a:p>
          <a:p>
            <a:r>
              <a:rPr lang="zh-TW" altLang="en-US" sz="2800" dirty="0" smtClean="0">
                <a:latin typeface="新細明體" pitchFamily="18" charset="-120"/>
              </a:rPr>
              <a:t>經營目標（第二條）</a:t>
            </a:r>
            <a:r>
              <a:rPr lang="zh-TW" altLang="en-US" sz="2400" dirty="0" smtClean="0">
                <a:latin typeface="新細明體" pitchFamily="18" charset="-120"/>
              </a:rPr>
              <a:t> </a:t>
            </a:r>
            <a:endParaRPr lang="zh-TW" altLang="en-US" sz="2400" dirty="0">
              <a:latin typeface="新細明體" pitchFamily="18" charset="-120"/>
            </a:endParaRPr>
          </a:p>
          <a:p>
            <a:pPr lvl="2"/>
            <a:r>
              <a:rPr lang="zh-TW" altLang="en-US" sz="2400" dirty="0">
                <a:latin typeface="新細明體" pitchFamily="18" charset="-120"/>
              </a:rPr>
              <a:t>本行經營之目標如左：一、促進金融穩定。二、健全銀行業務。三、維護對內及對外幣值之穩定。四、於上列目標範圍內，協助經濟之發展</a:t>
            </a:r>
            <a:r>
              <a:rPr lang="zh-TW" altLang="en-US" sz="2400" dirty="0" smtClean="0">
                <a:latin typeface="新細明體" pitchFamily="18" charset="-120"/>
              </a:rPr>
              <a:t>。</a:t>
            </a:r>
            <a:endParaRPr lang="en-US" altLang="zh-TW" sz="2400" dirty="0" smtClean="0">
              <a:latin typeface="新細明體" pitchFamily="18" charset="-120"/>
            </a:endParaRPr>
          </a:p>
          <a:p>
            <a:r>
              <a:rPr lang="zh-TW" altLang="en-US" sz="2800" dirty="0" smtClean="0">
                <a:latin typeface="新細明體" pitchFamily="18" charset="-120"/>
              </a:rPr>
              <a:t>理事會之設立（第五條） </a:t>
            </a:r>
          </a:p>
          <a:p>
            <a:pPr lvl="2"/>
            <a:r>
              <a:rPr lang="zh-TW" altLang="en-US" sz="2400" dirty="0" smtClean="0">
                <a:latin typeface="新細明體" pitchFamily="18" charset="-120"/>
              </a:rPr>
              <a:t>本行設理事會，置理事十一人至十五人，由行政院報請總統派充之</a:t>
            </a:r>
            <a:r>
              <a:rPr lang="en-US" altLang="zh-TW" sz="2400" dirty="0" smtClean="0">
                <a:latin typeface="新細明體" pitchFamily="18" charset="-120"/>
              </a:rPr>
              <a:t>…</a:t>
            </a:r>
            <a:r>
              <a:rPr lang="zh-TW" altLang="en-US" sz="2400" dirty="0" smtClean="0">
                <a:latin typeface="新細明體" pitchFamily="18" charset="-120"/>
              </a:rPr>
              <a:t>本行總裁、財政部長及經濟部長為當然理事 。</a:t>
            </a:r>
          </a:p>
          <a:p>
            <a:r>
              <a:rPr lang="zh-TW" altLang="en-US" sz="2800" dirty="0" smtClean="0">
                <a:latin typeface="新細明體" pitchFamily="18" charset="-120"/>
              </a:rPr>
              <a:t>總裁、副總裁（第九條） </a:t>
            </a:r>
          </a:p>
          <a:p>
            <a:pPr lvl="2"/>
            <a:r>
              <a:rPr lang="zh-TW" altLang="en-US" sz="2400" dirty="0" smtClean="0">
                <a:latin typeface="新細明體" pitchFamily="18" charset="-120"/>
              </a:rPr>
              <a:t>本行置總裁一人，特任。</a:t>
            </a:r>
            <a:endParaRPr lang="zh-TW" altLang="en-US" sz="2400" dirty="0">
              <a:latin typeface="新細明體" pitchFamily="18" charset="-120"/>
            </a:endParaRPr>
          </a:p>
        </p:txBody>
      </p:sp>
      <p:pic>
        <p:nvPicPr>
          <p:cNvPr id="309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879" y="4960145"/>
            <a:ext cx="1658950" cy="16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E7C29-7A10-4390-81CC-0A015C30A347}" type="slidenum">
              <a:rPr lang="en-US" altLang="zh-TW"/>
              <a:pPr/>
              <a:t>66</a:t>
            </a:fld>
            <a:endParaRPr lang="en-US" altLang="zh-TW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122238"/>
            <a:ext cx="7511142" cy="851539"/>
          </a:xfrm>
        </p:spPr>
        <p:txBody>
          <a:bodyPr/>
          <a:lstStyle/>
          <a:p>
            <a:r>
              <a:rPr lang="en-US" altLang="zh-TW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7.6  </a:t>
            </a:r>
            <a:r>
              <a:rPr lang="zh-TW" altLang="en-US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中央銀行</a:t>
            </a:r>
            <a:r>
              <a:rPr lang="zh-TW" altLang="en-US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角色與任務 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4701" y="1330037"/>
            <a:ext cx="7309891" cy="5278726"/>
          </a:xfrm>
        </p:spPr>
        <p:txBody>
          <a:bodyPr/>
          <a:lstStyle/>
          <a:p>
            <a:pPr marL="509588" indent="-514350">
              <a:lnSpc>
                <a:spcPct val="90000"/>
              </a:lnSpc>
              <a:buClr>
                <a:srgbClr val="FF0066"/>
              </a:buClr>
              <a:buSzTx/>
              <a:buFont typeface="+mj-lt"/>
              <a:buAutoNum type="arabicPeriod"/>
            </a:pPr>
            <a:r>
              <a:rPr lang="zh-TW" altLang="en-US" sz="2800" dirty="0" smtClean="0"/>
              <a:t>政府</a:t>
            </a:r>
            <a:r>
              <a:rPr lang="zh-TW" altLang="en-US" sz="2800" dirty="0"/>
              <a:t>的銀行：</a:t>
            </a:r>
          </a:p>
          <a:p>
            <a:pPr marL="912813" lvl="1" indent="-514350">
              <a:lnSpc>
                <a:spcPct val="90000"/>
              </a:lnSpc>
            </a:pPr>
            <a:r>
              <a:rPr lang="zh-TW" altLang="en-US" sz="2400" dirty="0"/>
              <a:t>發行貨幣、代理國庫、買賣政府</a:t>
            </a:r>
            <a:r>
              <a:rPr lang="zh-TW" altLang="en-US" sz="2400" dirty="0" smtClean="0"/>
              <a:t>債券</a:t>
            </a:r>
            <a:endParaRPr lang="en-US" altLang="zh-TW" sz="2400" dirty="0" smtClean="0"/>
          </a:p>
          <a:p>
            <a:pPr marL="509588" indent="-514350">
              <a:lnSpc>
                <a:spcPct val="90000"/>
              </a:lnSpc>
              <a:buClr>
                <a:srgbClr val="FF0066"/>
              </a:buClr>
              <a:buSzTx/>
              <a:buFont typeface="+mj-lt"/>
              <a:buAutoNum type="arabicPeriod"/>
            </a:pPr>
            <a:r>
              <a:rPr lang="zh-TW" altLang="en-US" sz="2800" dirty="0" smtClean="0"/>
              <a:t>銀行</a:t>
            </a:r>
            <a:r>
              <a:rPr lang="zh-TW" altLang="en-US" sz="2800" dirty="0"/>
              <a:t>的銀行</a:t>
            </a:r>
            <a:r>
              <a:rPr lang="zh-TW" altLang="en-US" sz="2800" dirty="0" smtClean="0"/>
              <a:t>：</a:t>
            </a:r>
            <a:endParaRPr lang="en-US" altLang="zh-TW" sz="2800" dirty="0" smtClean="0"/>
          </a:p>
          <a:p>
            <a:pPr marL="804863" lvl="2" indent="-514350">
              <a:lnSpc>
                <a:spcPct val="90000"/>
              </a:lnSpc>
              <a:buClr>
                <a:srgbClr val="FF0066"/>
              </a:buClr>
              <a:buSzTx/>
            </a:pPr>
            <a:r>
              <a:rPr lang="zh-TW" altLang="en-US" sz="2400" dirty="0" smtClean="0"/>
              <a:t>存放準備金、清算銀行、重貼現放款、監理銀行</a:t>
            </a:r>
          </a:p>
          <a:p>
            <a:pPr marL="509588" indent="-514350">
              <a:lnSpc>
                <a:spcPct val="90000"/>
              </a:lnSpc>
              <a:buClr>
                <a:srgbClr val="FF0066"/>
              </a:buClr>
              <a:buSzTx/>
              <a:buFont typeface="+mj-lt"/>
              <a:buAutoNum type="arabicPeriod"/>
            </a:pPr>
            <a:r>
              <a:rPr lang="zh-TW" altLang="en-US" sz="2800" dirty="0" smtClean="0"/>
              <a:t>任務：</a:t>
            </a:r>
          </a:p>
          <a:p>
            <a:pPr marL="858838" lvl="1" indent="-514350">
              <a:lnSpc>
                <a:spcPct val="90000"/>
              </a:lnSpc>
              <a:buClr>
                <a:srgbClr val="FF0066"/>
              </a:buClr>
              <a:buSzTx/>
              <a:buFont typeface="Wingdings" pitchFamily="2" charset="2"/>
              <a:buAutoNum type="circleNumWdWhitePlain"/>
            </a:pPr>
            <a:r>
              <a:rPr lang="zh-TW" altLang="en-US" sz="2400" dirty="0" smtClean="0"/>
              <a:t>穩定</a:t>
            </a:r>
            <a:r>
              <a:rPr lang="zh-TW" altLang="en-US" sz="2400" dirty="0"/>
              <a:t>物價</a:t>
            </a:r>
          </a:p>
          <a:p>
            <a:pPr marL="858838" lvl="1" indent="-514350">
              <a:lnSpc>
                <a:spcPct val="90000"/>
              </a:lnSpc>
              <a:buClr>
                <a:srgbClr val="FF0066"/>
              </a:buClr>
              <a:buSzTx/>
              <a:buFont typeface="Wingdings" pitchFamily="2" charset="2"/>
              <a:buAutoNum type="circleNumWdWhitePlain"/>
            </a:pPr>
            <a:r>
              <a:rPr lang="zh-TW" altLang="en-US" sz="2400" dirty="0"/>
              <a:t>穩定匯率</a:t>
            </a:r>
          </a:p>
          <a:p>
            <a:pPr marL="858838" lvl="1" indent="-514350">
              <a:lnSpc>
                <a:spcPct val="90000"/>
              </a:lnSpc>
              <a:buClr>
                <a:srgbClr val="FF0066"/>
              </a:buClr>
              <a:buSzTx/>
              <a:buFont typeface="Wingdings" pitchFamily="2" charset="2"/>
              <a:buAutoNum type="circleNumWdWhitePlain"/>
            </a:pPr>
            <a:r>
              <a:rPr lang="zh-TW" altLang="en-US" sz="2400" dirty="0"/>
              <a:t>穩定利率</a:t>
            </a:r>
          </a:p>
          <a:p>
            <a:pPr marL="858838" lvl="1" indent="-514350">
              <a:lnSpc>
                <a:spcPct val="90000"/>
              </a:lnSpc>
              <a:buClr>
                <a:srgbClr val="FF0066"/>
              </a:buClr>
              <a:buSzTx/>
              <a:buFont typeface="Wingdings" pitchFamily="2" charset="2"/>
              <a:buAutoNum type="circleNumWdWhitePlain"/>
            </a:pPr>
            <a:r>
              <a:rPr lang="zh-TW" altLang="en-US" sz="2400" dirty="0"/>
              <a:t>促進經濟成長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0D64-6B75-4E1D-841F-5982BD8C461F}" type="slidenum">
              <a:rPr lang="en-US" altLang="zh-TW"/>
              <a:pPr/>
              <a:t>67</a:t>
            </a:fld>
            <a:endParaRPr lang="en-US" altLang="zh-TW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190005"/>
            <a:ext cx="7439890" cy="783772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800080"/>
                </a:solidFill>
                <a:latin typeface="+mn-lt"/>
              </a:rPr>
              <a:t>7.7  </a:t>
            </a:r>
            <a:r>
              <a:rPr lang="zh-TW" altLang="en-US" sz="4000" dirty="0" smtClean="0">
                <a:solidFill>
                  <a:srgbClr val="800080"/>
                </a:solidFill>
                <a:latin typeface="+mn-lt"/>
              </a:rPr>
              <a:t>中央銀行</a:t>
            </a:r>
            <a:r>
              <a:rPr lang="zh-TW" altLang="en-US" sz="4000" dirty="0">
                <a:solidFill>
                  <a:srgbClr val="800080"/>
                </a:solidFill>
                <a:latin typeface="+mn-lt"/>
              </a:rPr>
              <a:t>的特質 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0612" y="1247887"/>
            <a:ext cx="7537263" cy="5091001"/>
          </a:xfrm>
        </p:spPr>
        <p:txBody>
          <a:bodyPr/>
          <a:lstStyle/>
          <a:p>
            <a:pPr marL="571500" indent="-571500">
              <a:lnSpc>
                <a:spcPct val="120000"/>
              </a:lnSpc>
              <a:buClr>
                <a:srgbClr val="FF0066"/>
              </a:buClr>
              <a:buSzTx/>
              <a:buFont typeface="+mj-lt"/>
              <a:buAutoNum type="arabicPeriod"/>
            </a:pPr>
            <a:r>
              <a:rPr lang="zh-TW" altLang="en-US" sz="2800" dirty="0"/>
              <a:t>獨立性 （已述）</a:t>
            </a:r>
          </a:p>
          <a:p>
            <a:pPr marL="571500" indent="-571500">
              <a:lnSpc>
                <a:spcPct val="120000"/>
              </a:lnSpc>
              <a:buClr>
                <a:srgbClr val="FF0066"/>
              </a:buClr>
              <a:buSzTx/>
              <a:buFont typeface="+mj-lt"/>
              <a:buAutoNum type="arabicPeriod"/>
            </a:pPr>
            <a:r>
              <a:rPr lang="zh-TW" altLang="en-US" sz="2800" dirty="0"/>
              <a:t>透明性</a:t>
            </a:r>
          </a:p>
          <a:p>
            <a:pPr marL="858838" lvl="1" indent="-514350">
              <a:lnSpc>
                <a:spcPct val="120000"/>
              </a:lnSpc>
              <a:buFont typeface="Wingdings" pitchFamily="2" charset="2"/>
              <a:buAutoNum type="circleNumWdWhitePlain"/>
            </a:pPr>
            <a:r>
              <a:rPr lang="zh-TW" altLang="en-US" sz="2400" dirty="0"/>
              <a:t>政策目標透明化</a:t>
            </a:r>
          </a:p>
          <a:p>
            <a:pPr marL="858838" lvl="1" indent="-514350">
              <a:lnSpc>
                <a:spcPct val="120000"/>
              </a:lnSpc>
              <a:buFont typeface="Wingdings" pitchFamily="2" charset="2"/>
              <a:buAutoNum type="circleNumWdWhitePlain"/>
            </a:pPr>
            <a:r>
              <a:rPr lang="zh-TW" altLang="en-US" sz="2400" dirty="0"/>
              <a:t>政策決策透明化</a:t>
            </a:r>
          </a:p>
          <a:p>
            <a:pPr marL="858838" lvl="1" indent="-514350">
              <a:lnSpc>
                <a:spcPct val="120000"/>
              </a:lnSpc>
              <a:buFont typeface="Wingdings" pitchFamily="2" charset="2"/>
              <a:buAutoNum type="circleNumWdWhitePlain"/>
            </a:pPr>
            <a:r>
              <a:rPr lang="zh-TW" altLang="en-US" sz="2400" dirty="0"/>
              <a:t>展望透明化。</a:t>
            </a:r>
          </a:p>
          <a:p>
            <a:pPr marL="571500" indent="-571500">
              <a:lnSpc>
                <a:spcPct val="120000"/>
              </a:lnSpc>
              <a:buClr>
                <a:srgbClr val="FF0066"/>
              </a:buClr>
              <a:buSzTx/>
              <a:buFont typeface="+mj-lt"/>
              <a:buAutoNum type="arabicPeriod"/>
            </a:pPr>
            <a:r>
              <a:rPr lang="zh-TW" altLang="en-US" sz="2800" dirty="0"/>
              <a:t>可究責性 （</a:t>
            </a:r>
            <a:r>
              <a:rPr lang="en-US" altLang="zh-TW" sz="2800" dirty="0"/>
              <a:t>accountability</a:t>
            </a:r>
            <a:r>
              <a:rPr lang="zh-TW" altLang="en-US" sz="2800" dirty="0"/>
              <a:t>）</a:t>
            </a:r>
          </a:p>
          <a:p>
            <a:pPr marL="858838" lvl="1" indent="-514350">
              <a:lnSpc>
                <a:spcPct val="120000"/>
              </a:lnSpc>
            </a:pPr>
            <a:r>
              <a:rPr lang="zh-TW" altLang="en-US" sz="2400" dirty="0"/>
              <a:t>明確說明多重目標優先順序。</a:t>
            </a:r>
          </a:p>
          <a:p>
            <a:pPr marL="858838" lvl="1" indent="-514350">
              <a:lnSpc>
                <a:spcPct val="120000"/>
              </a:lnSpc>
            </a:pPr>
            <a:r>
              <a:rPr lang="zh-TW" altLang="en-US" sz="2400" dirty="0"/>
              <a:t>總裁每年得至國會報告。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557338"/>
            <a:ext cx="6911975" cy="2520950"/>
          </a:xfrm>
        </p:spPr>
        <p:txBody>
          <a:bodyPr/>
          <a:lstStyle/>
          <a:p>
            <a:pPr algn="ctr" eaLnBrk="1" hangingPunct="1"/>
            <a:r>
              <a:rPr lang="zh-TW" altLang="en-US" sz="5100" dirty="0" smtClean="0">
                <a:solidFill>
                  <a:srgbClr val="FF0000"/>
                </a:solidFill>
              </a:rPr>
              <a:t>八、</a:t>
            </a:r>
            <a:br>
              <a:rPr lang="zh-TW" altLang="en-US" sz="5100" dirty="0" smtClean="0">
                <a:solidFill>
                  <a:srgbClr val="FF0000"/>
                </a:solidFill>
              </a:rPr>
            </a:br>
            <a:r>
              <a:rPr lang="zh-TW" altLang="en-US" sz="5100" dirty="0" smtClean="0">
                <a:solidFill>
                  <a:srgbClr val="FF0000"/>
                </a:solidFill>
              </a:rPr>
              <a:t/>
            </a:r>
            <a:br>
              <a:rPr lang="zh-TW" altLang="en-US" sz="5100" dirty="0" smtClean="0">
                <a:solidFill>
                  <a:srgbClr val="FF0000"/>
                </a:solidFill>
              </a:rPr>
            </a:br>
            <a:r>
              <a:rPr lang="zh-TW" altLang="en-US" sz="5000" dirty="0" smtClean="0">
                <a:solidFill>
                  <a:srgbClr val="FF0000"/>
                </a:solidFill>
                <a:latin typeface="新細明體" pitchFamily="18" charset="-120"/>
              </a:rPr>
              <a:t>貨幣政策工具</a:t>
            </a:r>
            <a:endParaRPr lang="en-US" altLang="zh-TW" sz="5000" dirty="0" smtClean="0">
              <a:solidFill>
                <a:srgbClr val="FF0000"/>
              </a:solidFill>
              <a:latin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22F825-5D98-4CA2-B1FC-98DA258B6447}" type="slidenum">
              <a:rPr lang="en-US" altLang="zh-TW" smtClean="0"/>
              <a:pPr/>
              <a:t>68</a:t>
            </a:fld>
            <a:endParaRPr lang="en-US" altLang="zh-TW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202" y="288492"/>
            <a:ext cx="7416141" cy="732786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8.1  </a:t>
            </a:r>
            <a:r>
              <a:rPr lang="zh-TW" altLang="en-US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管子的輕重之術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1818" y="1130671"/>
            <a:ext cx="5845237" cy="3785713"/>
          </a:xfrm>
        </p:spPr>
        <p:txBody>
          <a:bodyPr/>
          <a:lstStyle/>
          <a:p>
            <a:pPr marL="571500" indent="-571500" eaLnBrk="1" hangingPunct="1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zh-TW" altLang="en-US" sz="2800" dirty="0" smtClean="0"/>
              <a:t>物價與糧食控制</a:t>
            </a:r>
          </a:p>
          <a:p>
            <a:pPr marL="839788" lvl="1" indent="-495300" eaLnBrk="1" hangingPunct="1">
              <a:lnSpc>
                <a:spcPct val="120000"/>
              </a:lnSpc>
            </a:pPr>
            <a:r>
              <a:rPr lang="zh-TW" altLang="en-US" sz="2400" dirty="0" smtClean="0"/>
              <a:t>豐收年，穀物豐收，價格低。政府發行貨幣，購入穀物，存於倉庫。</a:t>
            </a:r>
            <a:endParaRPr lang="en-US" altLang="zh-TW" sz="2400" dirty="0" smtClean="0"/>
          </a:p>
          <a:p>
            <a:pPr marL="839788" lvl="1" indent="-495300" eaLnBrk="1" hangingPunct="1">
              <a:lnSpc>
                <a:spcPct val="120000"/>
              </a:lnSpc>
            </a:pPr>
            <a:r>
              <a:rPr lang="zh-TW" altLang="en-US" sz="2400" dirty="0" smtClean="0"/>
              <a:t>歉收年，政府賣出穀物，回收貨幣</a:t>
            </a:r>
            <a:r>
              <a:rPr lang="zh-TW" altLang="en-US" sz="2800" dirty="0" smtClean="0"/>
              <a:t>。</a:t>
            </a:r>
          </a:p>
          <a:p>
            <a:pPr marL="571500" indent="-571500" eaLnBrk="1" hangingPunct="1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zh-TW" altLang="en-US" sz="2800" dirty="0" smtClean="0"/>
              <a:t>奪取民間物資</a:t>
            </a:r>
          </a:p>
          <a:p>
            <a:pPr marL="839788" lvl="1" indent="-495300" eaLnBrk="1" hangingPunct="1">
              <a:lnSpc>
                <a:spcPct val="120000"/>
              </a:lnSpc>
            </a:pPr>
            <a:r>
              <a:rPr lang="zh-TW" altLang="en-US" sz="2400" dirty="0" smtClean="0"/>
              <a:t>猛發貨幣，以購買方式，奪取民間物資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405" y="3250005"/>
            <a:ext cx="2278906" cy="304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303070" y="5495444"/>
            <a:ext cx="4931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TW" altLang="en-US" sz="2400" b="1" dirty="0">
                <a:latin typeface="新細明體" pitchFamily="18" charset="-120"/>
              </a:rPr>
              <a:t>公娼之神</a:t>
            </a:r>
            <a:r>
              <a:rPr lang="zh-TW" altLang="en-US" sz="2400" b="1" dirty="0" smtClean="0">
                <a:latin typeface="新細明體" pitchFamily="18" charset="-120"/>
              </a:rPr>
              <a:t>：</a:t>
            </a:r>
            <a:r>
              <a:rPr lang="zh-TW" altLang="en-US" sz="2400" dirty="0" smtClean="0">
                <a:latin typeface="新細明體" pitchFamily="18" charset="-120"/>
              </a:rPr>
              <a:t>「</a:t>
            </a:r>
            <a:r>
              <a:rPr lang="zh-TW" altLang="en-US" sz="2400" dirty="0">
                <a:latin typeface="新細明體" pitchFamily="18" charset="-120"/>
              </a:rPr>
              <a:t>管子治齊</a:t>
            </a:r>
            <a:r>
              <a:rPr lang="zh-TW" altLang="en-US" sz="2400" dirty="0" smtClean="0">
                <a:latin typeface="新細明體" pitchFamily="18" charset="-120"/>
              </a:rPr>
              <a:t>，置女</a:t>
            </a:r>
            <a:r>
              <a:rPr lang="zh-TW" altLang="en-US" sz="2400" dirty="0">
                <a:latin typeface="新細明體" pitchFamily="18" charset="-120"/>
              </a:rPr>
              <a:t>閭七百</a:t>
            </a:r>
            <a:r>
              <a:rPr lang="zh-TW" altLang="en-US" sz="2400" dirty="0" smtClean="0">
                <a:latin typeface="新細明體" pitchFamily="18" charset="-120"/>
              </a:rPr>
              <a:t>，徵</a:t>
            </a:r>
            <a:r>
              <a:rPr lang="zh-TW" altLang="en-US" sz="2400" dirty="0">
                <a:latin typeface="新細明體" pitchFamily="18" charset="-120"/>
              </a:rPr>
              <a:t>其夜合之資</a:t>
            </a:r>
            <a:r>
              <a:rPr lang="zh-TW" altLang="en-US" sz="2400" dirty="0" smtClean="0">
                <a:latin typeface="新細明體" pitchFamily="18" charset="-120"/>
              </a:rPr>
              <a:t>，以</a:t>
            </a:r>
            <a:r>
              <a:rPr lang="zh-TW" altLang="en-US" sz="2400" dirty="0">
                <a:latin typeface="新細明體" pitchFamily="18" charset="-120"/>
              </a:rPr>
              <a:t>充國用。 」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C81A-C0BD-469F-A7B8-B2C66265F85A}" type="slidenum">
              <a:rPr lang="en-US" altLang="zh-TW" smtClean="0"/>
              <a:pPr/>
              <a:t>69</a:t>
            </a:fld>
            <a:endParaRPr lang="en-US" altLang="zh-TW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7E11-BBC0-4E4D-9536-BC5A12A72D9B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222250"/>
            <a:ext cx="7580044" cy="715901"/>
          </a:xfrm>
        </p:spPr>
        <p:txBody>
          <a:bodyPr/>
          <a:lstStyle/>
          <a:p>
            <a:r>
              <a:rPr lang="en-US" altLang="zh-TW" sz="4000" dirty="0">
                <a:solidFill>
                  <a:srgbClr val="800080"/>
                </a:solidFill>
                <a:latin typeface="+mn-lt"/>
              </a:rPr>
              <a:t>1.3  </a:t>
            </a:r>
            <a:r>
              <a:rPr lang="zh-TW" altLang="en-US" sz="4000" dirty="0">
                <a:solidFill>
                  <a:srgbClr val="800080"/>
                </a:solidFill>
                <a:latin typeface="+mn-lt"/>
              </a:rPr>
              <a:t>市集與交易媒介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8774" y="1175657"/>
            <a:ext cx="7053943" cy="5171979"/>
          </a:xfrm>
        </p:spPr>
        <p:txBody>
          <a:bodyPr/>
          <a:lstStyle/>
          <a:p>
            <a:pPr marL="571500" indent="-571500" algn="just" eaLnBrk="0" hangingPunct="0">
              <a:lnSpc>
                <a:spcPct val="15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zh-TW" altLang="en-US" sz="2800" dirty="0"/>
              <a:t>市集與交易媒介的出現是</a:t>
            </a:r>
            <a:r>
              <a:rPr lang="zh-TW" altLang="en-US" sz="2800" dirty="0">
                <a:solidFill>
                  <a:srgbClr val="FF0066"/>
                </a:solidFill>
              </a:rPr>
              <a:t>獨立的</a:t>
            </a:r>
            <a:r>
              <a:rPr lang="zh-TW" altLang="en-US" sz="2800" dirty="0"/>
              <a:t>。</a:t>
            </a:r>
          </a:p>
          <a:p>
            <a:pPr marL="839788" lvl="1" indent="-495300" algn="just" eaLnBrk="0" hangingPunct="0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zh-TW" altLang="en-US" sz="2400" dirty="0"/>
              <a:t>只要</a:t>
            </a:r>
            <a:r>
              <a:rPr lang="zh-TW" altLang="en-US" sz="2400" dirty="0" smtClean="0"/>
              <a:t>使用能</a:t>
            </a:r>
            <a:r>
              <a:rPr lang="zh-TW" altLang="en-US" sz="2400" dirty="0"/>
              <a:t>提升</a:t>
            </a:r>
            <a:r>
              <a:rPr lang="zh-TW" altLang="en-US" sz="2400" dirty="0" smtClean="0"/>
              <a:t>個人利益</a:t>
            </a:r>
            <a:r>
              <a:rPr lang="zh-TW" altLang="en-US" sz="2400" dirty="0"/>
              <a:t>，不論交易媒介是否已出現，</a:t>
            </a:r>
            <a:r>
              <a:rPr lang="zh-TW" altLang="en-US" sz="2400" dirty="0" smtClean="0"/>
              <a:t>市集都會</a:t>
            </a:r>
            <a:r>
              <a:rPr lang="zh-TW" altLang="en-US" sz="2400" dirty="0"/>
              <a:t>逐漸成形</a:t>
            </a:r>
            <a:r>
              <a:rPr lang="zh-TW" altLang="en-US" sz="2400" dirty="0" smtClean="0"/>
              <a:t>。交易媒介可能出現在市集出現</a:t>
            </a:r>
            <a:r>
              <a:rPr lang="zh-TW" altLang="en-US" sz="2400" dirty="0"/>
              <a:t>之前，</a:t>
            </a:r>
            <a:r>
              <a:rPr lang="zh-TW" altLang="en-US" sz="2400" dirty="0" smtClean="0"/>
              <a:t>也可能在後。</a:t>
            </a:r>
            <a:endParaRPr lang="en-US" altLang="zh-TW" sz="2400" dirty="0" smtClean="0"/>
          </a:p>
          <a:p>
            <a:pPr marL="514350" indent="-514350" algn="just" eaLnBrk="0" hangingPunct="0">
              <a:lnSpc>
                <a:spcPct val="14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zh-TW" altLang="en-US" sz="2800" dirty="0" smtClean="0"/>
              <a:t>市集與交易媒介的形成：</a:t>
            </a:r>
          </a:p>
          <a:p>
            <a:pPr lvl="1">
              <a:lnSpc>
                <a:spcPct val="140000"/>
              </a:lnSpc>
              <a:buSzTx/>
            </a:pPr>
            <a:r>
              <a:rPr lang="zh-TW" altLang="en-US" sz="2400" dirty="0" smtClean="0"/>
              <a:t>最先發現並使用交易媒介或市集的人，僅在邊際上發現使用它的個人邊際利益。當許多人都發現使用它的個人邊際利益後，它就成為大家普遍的生活方式。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7326"/>
            <a:ext cx="7492340" cy="857704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8.2  </a:t>
            </a:r>
            <a:r>
              <a:rPr lang="zh-TW" altLang="en-US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貨幣政策的目標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4226" y="1360488"/>
            <a:ext cx="7112866" cy="2795876"/>
          </a:xfrm>
        </p:spPr>
        <p:txBody>
          <a:bodyPr/>
          <a:lstStyle/>
          <a:p>
            <a:pPr marL="571500" indent="-571500" eaLnBrk="1" hangingPunct="1">
              <a:lnSpc>
                <a:spcPct val="110000"/>
              </a:lnSpc>
            </a:pPr>
            <a:r>
              <a:rPr lang="zh-TW" altLang="en-US" sz="2800" b="1" dirty="0" smtClean="0">
                <a:latin typeface="新細明體" pitchFamily="18" charset="-120"/>
              </a:rPr>
              <a:t>貨幣政策的目標：</a:t>
            </a:r>
          </a:p>
          <a:p>
            <a:pPr marL="858838" lvl="1" indent="-514350" eaLnBrk="1" hangingPunct="1">
              <a:lnSpc>
                <a:spcPct val="110000"/>
              </a:lnSpc>
              <a:buSzTx/>
              <a:buFont typeface="+mj-lt"/>
              <a:buAutoNum type="arabicPeriod"/>
            </a:pPr>
            <a:r>
              <a:rPr lang="zh-TW" altLang="en-US" sz="2400" dirty="0" smtClean="0"/>
              <a:t>物價穩定</a:t>
            </a:r>
          </a:p>
          <a:p>
            <a:pPr marL="858838" lvl="1" indent="-514350" eaLnBrk="1" hangingPunct="1">
              <a:lnSpc>
                <a:spcPct val="110000"/>
              </a:lnSpc>
              <a:buSzTx/>
              <a:buFont typeface="+mj-lt"/>
              <a:buAutoNum type="arabicPeriod"/>
            </a:pPr>
            <a:r>
              <a:rPr lang="zh-TW" altLang="en-US" sz="2400" dirty="0" smtClean="0"/>
              <a:t>金融穩定</a:t>
            </a:r>
          </a:p>
          <a:p>
            <a:pPr marL="858838" lvl="1" indent="-514350" eaLnBrk="1" hangingPunct="1">
              <a:lnSpc>
                <a:spcPct val="110000"/>
              </a:lnSpc>
              <a:buSzTx/>
              <a:buFont typeface="+mj-lt"/>
              <a:buAutoNum type="arabicPeriod"/>
            </a:pPr>
            <a:r>
              <a:rPr lang="zh-TW" altLang="en-US" sz="2400" dirty="0" smtClean="0"/>
              <a:t>經濟成長率</a:t>
            </a:r>
            <a:endParaRPr lang="en-US" altLang="zh-TW" sz="2400" dirty="0" smtClean="0"/>
          </a:p>
          <a:p>
            <a:pPr marL="858838" lvl="1" indent="-514350" eaLnBrk="1" hangingPunct="1">
              <a:lnSpc>
                <a:spcPct val="110000"/>
              </a:lnSpc>
              <a:buSzTx/>
              <a:buFont typeface="+mj-lt"/>
              <a:buAutoNum type="arabicPeriod"/>
            </a:pPr>
            <a:r>
              <a:rPr lang="zh-TW" altLang="en-US" sz="2400" dirty="0" smtClean="0"/>
              <a:t>失業率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C81A-C0BD-469F-A7B8-B2C66265F85A}" type="slidenum">
              <a:rPr lang="en-US" altLang="zh-TW" smtClean="0"/>
              <a:pPr/>
              <a:t>70</a:t>
            </a:fld>
            <a:endParaRPr lang="en-US" altLang="zh-TW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36625" y="4108862"/>
            <a:ext cx="7126719" cy="240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lvl="0" indent="-57150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zh-TW" altLang="en-US" b="1" dirty="0" smtClean="0">
                <a:latin typeface="新細明體" pitchFamily="18" charset="-120"/>
              </a:rPr>
              <a:t>貨幣政策的</a:t>
            </a:r>
            <a:r>
              <a:rPr kumimoji="1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新細明體" pitchFamily="18" charset="-120"/>
                <a:ea typeface="+mn-ea"/>
                <a:cs typeface="+mn-cs"/>
              </a:rPr>
              <a:t>中間目標：可操作的目標</a:t>
            </a:r>
          </a:p>
          <a:p>
            <a:pPr marL="858838" marR="0" lvl="1" indent="-51435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/>
            </a:pPr>
            <a:r>
              <a:rPr kumimoji="1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貨幣基數年增率</a:t>
            </a:r>
          </a:p>
          <a:p>
            <a:pPr marL="839788" marR="0" lvl="1" indent="-4953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AutoNum type="arabicPeriod"/>
              <a:tabLst/>
              <a:defRPr/>
            </a:pPr>
            <a:r>
              <a:rPr kumimoji="1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M2</a:t>
            </a:r>
            <a:r>
              <a:rPr kumimoji="1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的年增率</a:t>
            </a:r>
          </a:p>
          <a:p>
            <a:pPr marL="839788" marR="0" lvl="1" indent="-4953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AutoNum type="arabicPeriod"/>
              <a:tabLst/>
              <a:defRPr/>
            </a:pPr>
            <a:r>
              <a:rPr kumimoji="1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利率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7325"/>
            <a:ext cx="7492340" cy="810202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8.3  </a:t>
            </a:r>
            <a:r>
              <a:rPr lang="zh-TW" altLang="en-US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貨幣政策工具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3338" y="1306286"/>
            <a:ext cx="6808746" cy="4795157"/>
          </a:xfrm>
        </p:spPr>
        <p:txBody>
          <a:bodyPr/>
          <a:lstStyle/>
          <a:p>
            <a:pPr marL="571500" indent="-571500" eaLnBrk="1" hangingPunct="1">
              <a:lnSpc>
                <a:spcPct val="120000"/>
              </a:lnSpc>
              <a:buSzTx/>
              <a:buFont typeface="+mj-lt"/>
              <a:buAutoNum type="arabicPeriod"/>
            </a:pPr>
            <a:r>
              <a:rPr lang="zh-TW" altLang="en-US" sz="2800" dirty="0" smtClean="0"/>
              <a:t>公開市場操作</a:t>
            </a:r>
          </a:p>
          <a:p>
            <a:pPr marL="571500" indent="-571500" eaLnBrk="1" hangingPunct="1">
              <a:lnSpc>
                <a:spcPct val="120000"/>
              </a:lnSpc>
              <a:buSzTx/>
              <a:buFont typeface="+mj-lt"/>
              <a:buAutoNum type="arabicPeriod"/>
            </a:pPr>
            <a:r>
              <a:rPr lang="zh-TW" altLang="en-US" sz="2800" dirty="0" smtClean="0"/>
              <a:t>重貼現率</a:t>
            </a:r>
          </a:p>
          <a:p>
            <a:pPr marL="571500" indent="-571500" eaLnBrk="1" hangingPunct="1">
              <a:lnSpc>
                <a:spcPct val="120000"/>
              </a:lnSpc>
              <a:buSzTx/>
              <a:buFont typeface="+mj-lt"/>
              <a:buAutoNum type="arabicPeriod"/>
            </a:pPr>
            <a:r>
              <a:rPr lang="zh-TW" altLang="en-US" sz="2800" dirty="0" smtClean="0"/>
              <a:t>存款準備率</a:t>
            </a:r>
          </a:p>
          <a:p>
            <a:pPr marL="571500" indent="-571500" eaLnBrk="1" hangingPunct="1">
              <a:lnSpc>
                <a:spcPct val="120000"/>
              </a:lnSpc>
              <a:buSzTx/>
              <a:buFont typeface="+mj-lt"/>
              <a:buAutoNum type="arabicPeriod"/>
            </a:pPr>
            <a:r>
              <a:rPr lang="zh-TW" altLang="en-US" sz="2800" dirty="0" smtClean="0"/>
              <a:t>貨幣寬鬆政策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C81A-C0BD-469F-A7B8-B2C66265F85A}" type="slidenum">
              <a:rPr lang="en-US" altLang="zh-TW" smtClean="0"/>
              <a:pPr/>
              <a:t>71</a:t>
            </a:fld>
            <a:endParaRPr lang="en-US" altLang="zh-TW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158750"/>
            <a:ext cx="7523967" cy="767525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8.4  </a:t>
            </a:r>
            <a:r>
              <a:rPr lang="zh-TW" altLang="en-US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貨幣政策基本架構</a:t>
            </a:r>
          </a:p>
        </p:txBody>
      </p:sp>
      <p:pic>
        <p:nvPicPr>
          <p:cNvPr id="23555" name="Picture 3" descr="3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386" y="1125723"/>
            <a:ext cx="8618537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C81A-C0BD-469F-A7B8-B2C66265F85A}" type="slidenum">
              <a:rPr lang="en-US" altLang="zh-TW" smtClean="0"/>
              <a:pPr/>
              <a:t>72</a:t>
            </a:fld>
            <a:endParaRPr lang="en-US" altLang="zh-TW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34894" cy="851539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8.5  </a:t>
            </a:r>
            <a:r>
              <a:rPr lang="zh-TW" altLang="en-US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存款準備率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9" y="1282535"/>
            <a:ext cx="7262152" cy="5392903"/>
          </a:xfrm>
        </p:spPr>
        <p:txBody>
          <a:bodyPr/>
          <a:lstStyle/>
          <a:p>
            <a:pPr marL="571500" indent="-571500" eaLnBrk="1" hangingPunct="1">
              <a:lnSpc>
                <a:spcPct val="120000"/>
              </a:lnSpc>
              <a:buSzTx/>
              <a:buFont typeface="+mj-lt"/>
              <a:buAutoNum type="arabicPeriod"/>
            </a:pPr>
            <a:r>
              <a:rPr lang="zh-TW" altLang="en-US" sz="2800" dirty="0" smtClean="0"/>
              <a:t>指銀行對於存款金額必須保留部分於庫房的比例。</a:t>
            </a:r>
          </a:p>
          <a:p>
            <a:pPr marL="920750" lvl="1" indent="-571500">
              <a:lnSpc>
                <a:spcPct val="120000"/>
              </a:lnSpc>
              <a:buSzTx/>
            </a:pPr>
            <a:r>
              <a:rPr lang="zh-TW" altLang="en-US" sz="2400" dirty="0" smtClean="0"/>
              <a:t>活期存款的存款準備率較定期存款為高。</a:t>
            </a:r>
          </a:p>
          <a:p>
            <a:pPr marL="920750" lvl="1" indent="-571500">
              <a:lnSpc>
                <a:spcPct val="120000"/>
              </a:lnSpc>
              <a:buSzTx/>
            </a:pPr>
            <a:r>
              <a:rPr lang="zh-TW" altLang="en-US" sz="2400" dirty="0" smtClean="0"/>
              <a:t>存款準備率愈高，銀行的金融仲介成本愈高，信用擴張能力愈低。</a:t>
            </a:r>
          </a:p>
          <a:p>
            <a:pPr marL="571500" indent="-571500" eaLnBrk="1" hangingPunct="1">
              <a:lnSpc>
                <a:spcPct val="120000"/>
              </a:lnSpc>
              <a:buSzTx/>
              <a:buFont typeface="+mj-lt"/>
              <a:buAutoNum type="arabicPeriod"/>
            </a:pPr>
            <a:r>
              <a:rPr lang="zh-TW" altLang="en-US" sz="2800" dirty="0" smtClean="0"/>
              <a:t>央行透過存款準備率之調整，可改變銀行信用放款能力，進而控制貨幣數量。</a:t>
            </a:r>
          </a:p>
          <a:p>
            <a:pPr marL="571500" indent="-571500" eaLnBrk="1" hangingPunct="1">
              <a:lnSpc>
                <a:spcPct val="120000"/>
              </a:lnSpc>
              <a:buSzTx/>
              <a:buFont typeface="+mj-lt"/>
              <a:buAutoNum type="arabicPeriod"/>
            </a:pPr>
            <a:r>
              <a:rPr lang="zh-TW" altLang="en-US" sz="2800" dirty="0" smtClean="0"/>
              <a:t>中央銀行也可以要求各存款機構形成相互保險的組織。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C81A-C0BD-469F-A7B8-B2C66265F85A}" type="slidenum">
              <a:rPr lang="en-US" altLang="zh-TW" smtClean="0"/>
              <a:pPr/>
              <a:t>73</a:t>
            </a:fld>
            <a:endParaRPr lang="en-US" altLang="zh-TW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11143" cy="875289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8.6  </a:t>
            </a:r>
            <a:r>
              <a:rPr lang="zh-TW" altLang="en-US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應提準備率</a:t>
            </a:r>
          </a:p>
        </p:txBody>
      </p:sp>
      <p:graphicFrame>
        <p:nvGraphicFramePr>
          <p:cNvPr id="569347" name="Group 3"/>
          <p:cNvGraphicFramePr>
            <a:graphicFrameLocks noGrp="1"/>
          </p:cNvGraphicFramePr>
          <p:nvPr>
            <p:ph idx="1"/>
          </p:nvPr>
        </p:nvGraphicFramePr>
        <p:xfrm>
          <a:off x="457200" y="1539830"/>
          <a:ext cx="8318664" cy="3851567"/>
        </p:xfrm>
        <a:graphic>
          <a:graphicData uri="http://schemas.openxmlformats.org/drawingml/2006/table">
            <a:tbl>
              <a:tblPr/>
              <a:tblGrid>
                <a:gridCol w="1904194"/>
                <a:gridCol w="873649"/>
                <a:gridCol w="1010725"/>
                <a:gridCol w="1223771"/>
                <a:gridCol w="871998"/>
                <a:gridCol w="1357542"/>
                <a:gridCol w="1076785"/>
              </a:tblGrid>
              <a:tr h="16023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應提準備率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調整日期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支票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存款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活期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存款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儲蓄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存款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活期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定期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存款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儲蓄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存款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定期</a:t>
                      </a: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信託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資金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66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90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年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10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月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4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日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10.75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9.775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5.5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15.125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18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97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年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4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月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1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日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10.75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9.775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5.5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15.125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93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97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年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7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月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1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日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12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11.025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6.75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5.75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4.75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15.125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63" name="Rectangle 43"/>
          <p:cNvSpPr>
            <a:spLocks noChangeArrowheads="1"/>
          </p:cNvSpPr>
          <p:nvPr/>
        </p:nvSpPr>
        <p:spPr bwMode="auto">
          <a:xfrm>
            <a:off x="4522340" y="5688889"/>
            <a:ext cx="33473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en-US" sz="2400" b="1" dirty="0"/>
              <a:t>單位：對存款額百分比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F559-5CC0-42B8-A3FA-491400C5C2FE}" type="slidenum">
              <a:rPr lang="en-US" altLang="zh-TW" smtClean="0"/>
              <a:pPr/>
              <a:t>74</a:t>
            </a:fld>
            <a:endParaRPr lang="en-US" altLang="zh-TW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450" y="169741"/>
            <a:ext cx="7558644" cy="780286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8.7  </a:t>
            </a:r>
            <a:r>
              <a:rPr lang="zh-TW" altLang="en-US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貼現窗口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762" y="1187532"/>
            <a:ext cx="7200080" cy="5306932"/>
          </a:xfrm>
        </p:spPr>
        <p:txBody>
          <a:bodyPr/>
          <a:lstStyle/>
          <a:p>
            <a:pPr marL="571500" indent="-571500">
              <a:lnSpc>
                <a:spcPct val="130000"/>
              </a:lnSpc>
              <a:buSzTx/>
              <a:buFont typeface="+mj-lt"/>
              <a:buAutoNum type="arabicPeriod"/>
            </a:pPr>
            <a:r>
              <a:rPr lang="zh-TW" altLang="en-US" sz="2800" dirty="0" smtClean="0"/>
              <a:t>在景氣過熱時，央行可調高重貼現利率，使市場利率提高；景氣不振時，央行可調降重貼現利率，使市場利率下降。</a:t>
            </a:r>
          </a:p>
          <a:p>
            <a:pPr marL="920750" lvl="1" indent="-571500">
              <a:lnSpc>
                <a:spcPct val="130000"/>
              </a:lnSpc>
              <a:buSzTx/>
            </a:pPr>
            <a:r>
              <a:rPr lang="zh-TW" altLang="en-US" sz="2400" dirty="0" smtClean="0"/>
              <a:t>重貼現利率＝央行融通給金融業者的利率。</a:t>
            </a:r>
          </a:p>
          <a:p>
            <a:pPr marL="571500" indent="-571500">
              <a:lnSpc>
                <a:spcPct val="130000"/>
              </a:lnSpc>
              <a:buSzTx/>
              <a:buFont typeface="Wingdings" pitchFamily="2" charset="2"/>
              <a:buAutoNum type="arabicPeriod"/>
            </a:pPr>
            <a:r>
              <a:rPr lang="zh-TW" altLang="en-US" sz="2800" dirty="0" smtClean="0"/>
              <a:t>金融機構出現資金短絀時，央行可透過</a:t>
            </a:r>
            <a:r>
              <a:rPr lang="zh-TW" altLang="en-US" sz="2800" b="1" dirty="0" smtClean="0">
                <a:solidFill>
                  <a:srgbClr val="800080"/>
                </a:solidFill>
              </a:rPr>
              <a:t>貼現窗口</a:t>
            </a:r>
            <a:r>
              <a:rPr lang="zh-TW" altLang="en-US" sz="2800" dirty="0" smtClean="0"/>
              <a:t>給予資金融通。</a:t>
            </a:r>
          </a:p>
          <a:p>
            <a:pPr marL="920750" lvl="1" indent="-571500">
              <a:lnSpc>
                <a:spcPct val="130000"/>
              </a:lnSpc>
              <a:buSzTx/>
            </a:pPr>
            <a:r>
              <a:rPr lang="zh-TW" altLang="en-US" sz="2400" dirty="0" smtClean="0"/>
              <a:t>央行係金融業者資金來源之最後貸款者（</a:t>
            </a:r>
            <a:r>
              <a:rPr lang="en-US" altLang="zh-TW" sz="2400" dirty="0" smtClean="0"/>
              <a:t>lender of last resort</a:t>
            </a:r>
            <a:r>
              <a:rPr lang="zh-TW" altLang="en-US" sz="2400" dirty="0" smtClean="0"/>
              <a:t>）。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C81A-C0BD-469F-A7B8-B2C66265F85A}" type="slidenum">
              <a:rPr lang="en-US" altLang="zh-TW" smtClean="0"/>
              <a:pPr/>
              <a:t>75</a:t>
            </a:fld>
            <a:endParaRPr lang="en-US" altLang="zh-TW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439891" cy="851539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8.8  </a:t>
            </a:r>
            <a:r>
              <a:rPr lang="zh-TW" altLang="en-US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公開市場操作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138" y="1330036"/>
            <a:ext cx="7505205" cy="4904078"/>
          </a:xfrm>
        </p:spPr>
        <p:txBody>
          <a:bodyPr/>
          <a:lstStyle/>
          <a:p>
            <a:pPr marL="571500" indent="-571500" eaLnBrk="1" hangingPunct="1">
              <a:lnSpc>
                <a:spcPct val="130000"/>
              </a:lnSpc>
            </a:pPr>
            <a:r>
              <a:rPr lang="zh-TW" altLang="en-US" sz="2800" dirty="0" smtClean="0"/>
              <a:t>央銀在金融市場以買賣票券、債券方式，去調控準備貨幣數量，並影響市場利率之操作機制。</a:t>
            </a:r>
          </a:p>
          <a:p>
            <a:pPr marL="920750" lvl="1" indent="-571500">
              <a:lnSpc>
                <a:spcPct val="130000"/>
              </a:lnSpc>
            </a:pPr>
            <a:r>
              <a:rPr lang="zh-TW" altLang="en-US" sz="2400" dirty="0" smtClean="0"/>
              <a:t>當銀行體系</a:t>
            </a:r>
            <a:r>
              <a:rPr lang="en-US" altLang="zh-TW" sz="2400" dirty="0" smtClean="0"/>
              <a:t>M2</a:t>
            </a:r>
            <a:r>
              <a:rPr lang="zh-TW" altLang="en-US" sz="2400" dirty="0" smtClean="0"/>
              <a:t>很高時，央行為避免市場資金浮濫，發行</a:t>
            </a:r>
            <a:r>
              <a:rPr lang="zh-TW" altLang="en-US" sz="2400" dirty="0" smtClean="0">
                <a:solidFill>
                  <a:srgbClr val="FF0066"/>
                </a:solidFill>
              </a:rPr>
              <a:t>定期存單</a:t>
            </a:r>
            <a:r>
              <a:rPr lang="zh-TW" altLang="en-US" sz="2400" dirty="0" smtClean="0"/>
              <a:t>回收資金。目前央行</a:t>
            </a:r>
            <a:r>
              <a:rPr lang="zh-TW" altLang="en-US" sz="2400" dirty="0" smtClean="0">
                <a:solidFill>
                  <a:srgbClr val="FF0066"/>
                </a:solidFill>
              </a:rPr>
              <a:t>定期存單之</a:t>
            </a:r>
            <a:r>
              <a:rPr lang="zh-TW" altLang="en-US" sz="2400" dirty="0" smtClean="0"/>
              <a:t>餘額達</a:t>
            </a:r>
            <a:r>
              <a:rPr lang="en-US" altLang="zh-TW" sz="2400" dirty="0" smtClean="0">
                <a:solidFill>
                  <a:srgbClr val="FF0066"/>
                </a:solidFill>
              </a:rPr>
              <a:t>4.66</a:t>
            </a:r>
            <a:r>
              <a:rPr lang="zh-TW" altLang="en-US" sz="2400" dirty="0" smtClean="0">
                <a:solidFill>
                  <a:srgbClr val="FF0066"/>
                </a:solidFill>
              </a:rPr>
              <a:t>兆</a:t>
            </a:r>
            <a:r>
              <a:rPr lang="zh-TW" altLang="en-US" sz="2400" dirty="0" smtClean="0"/>
              <a:t>元。</a:t>
            </a:r>
          </a:p>
          <a:p>
            <a:pPr marL="920750" lvl="1" indent="-571500">
              <a:lnSpc>
                <a:spcPct val="130000"/>
              </a:lnSpc>
            </a:pPr>
            <a:r>
              <a:rPr lang="zh-TW" altLang="en-US" sz="2400" dirty="0" smtClean="0"/>
              <a:t>央行視經濟金融情勢需要，接受郵政儲金、農業金庫及銀行存款之轉存以穩定金融。</a:t>
            </a:r>
            <a:r>
              <a:rPr lang="en-US" altLang="zh-TW" sz="2400" dirty="0" smtClean="0"/>
              <a:t>96</a:t>
            </a:r>
            <a:r>
              <a:rPr lang="zh-TW" altLang="en-US" sz="2400" dirty="0" smtClean="0"/>
              <a:t>年</a:t>
            </a:r>
            <a:r>
              <a:rPr lang="en-US" altLang="zh-TW" sz="2400" dirty="0" smtClean="0"/>
              <a:t>6</a:t>
            </a:r>
            <a:r>
              <a:rPr lang="zh-TW" altLang="en-US" sz="2400" dirty="0" smtClean="0"/>
              <a:t>月底金融機構轉存款為</a:t>
            </a:r>
            <a:r>
              <a:rPr lang="en-US" altLang="zh-TW" sz="2400" dirty="0" smtClean="0"/>
              <a:t>1</a:t>
            </a:r>
            <a:r>
              <a:rPr lang="zh-TW" altLang="en-US" sz="2400" dirty="0" smtClean="0"/>
              <a:t>兆</a:t>
            </a:r>
            <a:r>
              <a:rPr lang="en-US" altLang="zh-TW" sz="2400" dirty="0" smtClean="0"/>
              <a:t>9,860</a:t>
            </a:r>
            <a:r>
              <a:rPr lang="zh-TW" altLang="en-US" sz="2400" dirty="0" smtClean="0"/>
              <a:t>億元。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C81A-C0BD-469F-A7B8-B2C66265F85A}" type="slidenum">
              <a:rPr lang="en-US" altLang="zh-TW" smtClean="0"/>
              <a:pPr/>
              <a:t>76</a:t>
            </a:fld>
            <a:endParaRPr lang="en-US" altLang="zh-TW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7325"/>
            <a:ext cx="7492340" cy="73895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8.9  </a:t>
            </a:r>
            <a:r>
              <a:rPr lang="zh-TW" altLang="en-US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「喝咖啡」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1" y="1258785"/>
            <a:ext cx="7444592" cy="4961412"/>
          </a:xfrm>
        </p:spPr>
        <p:txBody>
          <a:bodyPr/>
          <a:lstStyle/>
          <a:p>
            <a:pPr marL="571500" indent="-571500" eaLnBrk="1" hangingPunct="1">
              <a:lnSpc>
                <a:spcPct val="140000"/>
              </a:lnSpc>
            </a:pPr>
            <a:r>
              <a:rPr lang="zh-TW" altLang="en-US" sz="2800" dirty="0" smtClean="0">
                <a:latin typeface="新細明體" pitchFamily="18" charset="-120"/>
              </a:rPr>
              <a:t>針對有民營行庫魚目混珠，以週轉金名義承作企業負責人的房貸業務，中央銀行業務局昨日找來</a:t>
            </a:r>
            <a:r>
              <a:rPr lang="en-US" altLang="zh-TW" sz="2800" dirty="0" smtClean="0">
                <a:latin typeface="新細明體" pitchFamily="18" charset="-120"/>
              </a:rPr>
              <a:t>7</a:t>
            </a:r>
            <a:r>
              <a:rPr lang="zh-TW" altLang="en-US" sz="2800" dirty="0" smtClean="0">
                <a:latin typeface="新細明體" pitchFamily="18" charset="-120"/>
              </a:rPr>
              <a:t>家民營行庫主管「喝咖啡」。在了解情況後，央行具體下達兩項指示：</a:t>
            </a:r>
            <a:endParaRPr lang="en-US" altLang="zh-TW" sz="2800" dirty="0" smtClean="0">
              <a:latin typeface="新細明體" pitchFamily="18" charset="-120"/>
            </a:endParaRPr>
          </a:p>
          <a:p>
            <a:pPr marL="920750" lvl="1" indent="-571500">
              <a:lnSpc>
                <a:spcPct val="140000"/>
              </a:lnSpc>
              <a:buFont typeface="+mj-lt"/>
              <a:buAutoNum type="arabicPeriod"/>
            </a:pPr>
            <a:r>
              <a:rPr lang="zh-TW" altLang="en-US" sz="2400" dirty="0" smtClean="0">
                <a:latin typeface="新細明體" pitchFamily="18" charset="-120"/>
              </a:rPr>
              <a:t>房貸不得以修繕、週轉金或其他貸款名目承作；</a:t>
            </a:r>
            <a:endParaRPr lang="en-US" altLang="zh-TW" sz="2400" dirty="0" smtClean="0">
              <a:latin typeface="新細明體" pitchFamily="18" charset="-120"/>
            </a:endParaRPr>
          </a:p>
          <a:p>
            <a:pPr marL="920750" lvl="1" indent="-571500">
              <a:lnSpc>
                <a:spcPct val="140000"/>
              </a:lnSpc>
              <a:buFont typeface="+mj-lt"/>
              <a:buAutoNum type="arabicPeriod"/>
            </a:pPr>
            <a:r>
              <a:rPr lang="zh-TW" altLang="en-US" sz="2400" dirty="0" smtClean="0">
                <a:latin typeface="新細明體" pitchFamily="18" charset="-120"/>
              </a:rPr>
              <a:t>必要時，將加強金融檢查， 杜絕銀行「鑽漏洞」行徑。</a:t>
            </a:r>
            <a:endParaRPr lang="en-US" altLang="zh-TW" sz="2400" dirty="0" smtClean="0">
              <a:latin typeface="新細明體" pitchFamily="18" charset="-120"/>
            </a:endParaRPr>
          </a:p>
          <a:p>
            <a:pPr marL="571500" indent="-571500" eaLnBrk="1" hangingPunct="1">
              <a:lnSpc>
                <a:spcPct val="140000"/>
              </a:lnSpc>
            </a:pPr>
            <a:r>
              <a:rPr lang="zh-TW" altLang="en-US" sz="2800" dirty="0" smtClean="0">
                <a:latin typeface="新細明體" pitchFamily="18" charset="-120"/>
              </a:rPr>
              <a:t>（</a:t>
            </a:r>
            <a:r>
              <a:rPr lang="en-US" altLang="zh-TW" sz="2800" dirty="0" smtClean="0">
                <a:latin typeface="新細明體" pitchFamily="18" charset="-120"/>
              </a:rPr>
              <a:t>2010-07-09</a:t>
            </a:r>
            <a:r>
              <a:rPr lang="zh-TW" altLang="en-US" sz="2800" dirty="0" smtClean="0">
                <a:latin typeface="新細明體" pitchFamily="18" charset="-120"/>
              </a:rPr>
              <a:t>工商時報）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C81A-C0BD-469F-A7B8-B2C66265F85A}" type="slidenum">
              <a:rPr lang="en-US" altLang="zh-TW" smtClean="0"/>
              <a:pPr/>
              <a:t>77</a:t>
            </a:fld>
            <a:endParaRPr lang="en-US" altLang="zh-TW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50CE-05E9-4238-B28E-1262069E54D4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6"/>
            <a:ext cx="7439891" cy="742002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800080"/>
                </a:solidFill>
                <a:latin typeface="+mn-lt"/>
              </a:rPr>
              <a:t>1.4  </a:t>
            </a:r>
            <a:r>
              <a:rPr lang="zh-TW" altLang="en-US" sz="4000" dirty="0" smtClean="0">
                <a:solidFill>
                  <a:srgbClr val="800080"/>
                </a:solidFill>
                <a:latin typeface="+mn-lt"/>
              </a:rPr>
              <a:t>自發長成 </a:t>
            </a:r>
            <a:r>
              <a:rPr lang="en-US" altLang="zh-TW" sz="4000" dirty="0" smtClean="0">
                <a:solidFill>
                  <a:srgbClr val="800080"/>
                </a:solidFill>
                <a:latin typeface="+mn-lt"/>
              </a:rPr>
              <a:t>(</a:t>
            </a:r>
            <a:r>
              <a:rPr lang="zh-TW" altLang="en-US" sz="4000" dirty="0" smtClean="0">
                <a:solidFill>
                  <a:srgbClr val="800080"/>
                </a:solidFill>
                <a:latin typeface="+mn-lt"/>
              </a:rPr>
              <a:t>文化演化</a:t>
            </a:r>
            <a:r>
              <a:rPr lang="en-US" altLang="zh-TW" sz="4000" dirty="0" smtClean="0">
                <a:solidFill>
                  <a:srgbClr val="800080"/>
                </a:solidFill>
                <a:latin typeface="+mn-lt"/>
              </a:rPr>
              <a:t>)</a:t>
            </a:r>
            <a:endParaRPr lang="zh-TW" altLang="en-US" sz="4000" dirty="0">
              <a:solidFill>
                <a:srgbClr val="800080"/>
              </a:solidFill>
              <a:latin typeface="+mn-lt"/>
            </a:endParaRP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1315" y="1211283"/>
            <a:ext cx="7350780" cy="4794931"/>
          </a:xfrm>
        </p:spPr>
        <p:txBody>
          <a:bodyPr/>
          <a:lstStyle/>
          <a:p>
            <a:pPr>
              <a:lnSpc>
                <a:spcPct val="150000"/>
              </a:lnSpc>
              <a:buSzTx/>
              <a:buFont typeface="Wingdings" pitchFamily="2" charset="2"/>
              <a:buChar char="n"/>
            </a:pPr>
            <a:r>
              <a:rPr lang="zh-TW" altLang="en-US" sz="2800" dirty="0" smtClean="0"/>
              <a:t>自發長成，是指非刻意</a:t>
            </a:r>
            <a:r>
              <a:rPr lang="zh-TW" altLang="en-US" sz="2800" dirty="0"/>
              <a:t>設計出來的。</a:t>
            </a:r>
          </a:p>
          <a:p>
            <a:pPr marL="858837" lvl="1" indent="-514350">
              <a:lnSpc>
                <a:spcPct val="150000"/>
              </a:lnSpc>
              <a:buSzTx/>
            </a:pPr>
            <a:r>
              <a:rPr lang="zh-TW" altLang="en-US" sz="2400" dirty="0" smtClean="0"/>
              <a:t>關於自發</a:t>
            </a:r>
            <a:r>
              <a:rPr lang="zh-TW" altLang="en-US" sz="2400" dirty="0"/>
              <a:t>生成的生活方式：語言、文字、家庭、私有產權。</a:t>
            </a:r>
          </a:p>
          <a:p>
            <a:pPr marL="858837" lvl="1" indent="-514350">
              <a:lnSpc>
                <a:spcPct val="150000"/>
              </a:lnSpc>
              <a:buSzTx/>
            </a:pPr>
            <a:r>
              <a:rPr lang="zh-TW" altLang="en-US" sz="2400" dirty="0" smtClean="0"/>
              <a:t>自發長成</a:t>
            </a:r>
            <a:r>
              <a:rPr lang="zh-TW" altLang="en-US" sz="2400" dirty="0"/>
              <a:t>的擬人化神話：倉頡、有巢氏、神農氏</a:t>
            </a: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altLang="zh-TW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C695-6FFF-47D2-879D-3EE4E4CA7BCC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11143" cy="827788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800080"/>
                </a:solidFill>
                <a:latin typeface="+mn-lt"/>
              </a:rPr>
              <a:t>1.5  </a:t>
            </a:r>
            <a:r>
              <a:rPr lang="zh-TW" altLang="en-US" sz="4000" dirty="0" smtClean="0">
                <a:solidFill>
                  <a:srgbClr val="800080"/>
                </a:solidFill>
                <a:latin typeface="+mn-lt"/>
              </a:rPr>
              <a:t>貨幣的自發長成</a:t>
            </a:r>
            <a:endParaRPr lang="zh-TW" altLang="en-US" sz="4000" dirty="0">
              <a:solidFill>
                <a:srgbClr val="800080"/>
              </a:solidFill>
              <a:latin typeface="+mn-lt"/>
            </a:endParaRP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266" y="1330036"/>
            <a:ext cx="7393828" cy="462013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2800" dirty="0"/>
              <a:t>古代文獻上</a:t>
            </a:r>
            <a:r>
              <a:rPr lang="zh-TW" altLang="en-US" sz="2800" dirty="0" smtClean="0"/>
              <a:t>便有</a:t>
            </a:r>
            <a:r>
              <a:rPr lang="zh-TW" altLang="en-US" sz="2800" dirty="0"/>
              <a:t>「交易之路通，而龜貝金錢刀布之幣興焉」的說法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lvl="1">
              <a:lnSpc>
                <a:spcPct val="120000"/>
              </a:lnSpc>
            </a:pPr>
            <a:r>
              <a:rPr lang="zh-TW" altLang="en-US" sz="2400" dirty="0" smtClean="0"/>
              <a:t>元代</a:t>
            </a:r>
            <a:r>
              <a:rPr lang="zh-TW" altLang="en-US" sz="2400" dirty="0"/>
              <a:t>馬端臨在</a:t>
            </a:r>
            <a:r>
              <a:rPr lang="en-US" altLang="zh-TW" sz="2400" dirty="0"/>
              <a:t>《</a:t>
            </a:r>
            <a:r>
              <a:rPr lang="zh-TW" altLang="en-US" sz="2400" dirty="0"/>
              <a:t>文獻通考</a:t>
            </a:r>
            <a:r>
              <a:rPr lang="en-US" altLang="zh-TW" sz="2400" dirty="0"/>
              <a:t>》</a:t>
            </a:r>
            <a:r>
              <a:rPr lang="zh-TW" altLang="en-US" sz="2400" dirty="0"/>
              <a:t>中曾提到：「三代以前，論財賦者，皆以穀粟為本。所謂泉布，不過權輕重，取之於民」。</a:t>
            </a:r>
          </a:p>
          <a:p>
            <a:pPr>
              <a:lnSpc>
                <a:spcPct val="120000"/>
              </a:lnSpc>
            </a:pPr>
            <a:r>
              <a:rPr lang="zh-TW" altLang="en-US" sz="2800" dirty="0"/>
              <a:t>商品</a:t>
            </a:r>
            <a:r>
              <a:rPr lang="zh-TW" altLang="en-US" sz="2800" dirty="0" smtClean="0"/>
              <a:t>貨幣，意</a:t>
            </a:r>
            <a:r>
              <a:rPr lang="zh-TW" altLang="en-US" sz="2800" dirty="0"/>
              <a:t>指成為貨幣的是比較容易轉換為消費財的物品</a:t>
            </a:r>
            <a:r>
              <a:rPr lang="zh-TW" altLang="en-US" sz="2800" dirty="0" smtClean="0"/>
              <a:t>。其中以</a:t>
            </a:r>
            <a:r>
              <a:rPr lang="zh-TW" altLang="en-US" sz="2800" dirty="0"/>
              <a:t>金屬為材料的</a:t>
            </a:r>
            <a:r>
              <a:rPr lang="zh-TW" altLang="en-US" sz="2800" dirty="0" smtClean="0"/>
              <a:t>貨幣，稱為</a:t>
            </a:r>
            <a:r>
              <a:rPr lang="zh-TW" altLang="en-US" sz="2800" dirty="0"/>
              <a:t>金屬貨幣。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3018</TotalTime>
  <Words>4806</Words>
  <Application>Microsoft Office PowerPoint</Application>
  <PresentationFormat>如螢幕大小 (4:3)</PresentationFormat>
  <Paragraphs>636</Paragraphs>
  <Slides>77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77</vt:i4>
      </vt:variant>
    </vt:vector>
  </HeadingPairs>
  <TitlesOfParts>
    <vt:vector size="80" baseType="lpstr">
      <vt:lpstr>Network</vt:lpstr>
      <vt:lpstr>Microsoft Drawing</vt:lpstr>
      <vt:lpstr>方程式</vt:lpstr>
      <vt:lpstr>經濟學  09  貨幣與金融</vt:lpstr>
      <vt:lpstr>節次</vt:lpstr>
      <vt:lpstr>一、  貨幣</vt:lpstr>
      <vt:lpstr>1. 直接交易</vt:lpstr>
      <vt:lpstr>1.1 市集可降低交易成本</vt:lpstr>
      <vt:lpstr>1.2  交易媒介</vt:lpstr>
      <vt:lpstr>1.3  市集與交易媒介</vt:lpstr>
      <vt:lpstr>1.4  自發長成 (文化演化)</vt:lpstr>
      <vt:lpstr>1.5  貨幣的自發長成</vt:lpstr>
      <vt:lpstr>1.6  貨幣的使用成本</vt:lpstr>
      <vt:lpstr>投影片 11</vt:lpstr>
      <vt:lpstr>1.8 交易媒介價值</vt:lpstr>
      <vt:lpstr>二、  金屬貨幣  </vt:lpstr>
      <vt:lpstr>2.1   金屬貨幣的優勢</vt:lpstr>
      <vt:lpstr>2.2  貨幣的持有價值</vt:lpstr>
      <vt:lpstr>2.3  幣值的穩定</vt:lpstr>
      <vt:lpstr>2.4   金屬幣值的穩定</vt:lpstr>
      <vt:lpstr>2.5  私鑄貨幣</vt:lpstr>
      <vt:lpstr>2.6  人們為何願意接受私鑄貨幣？</vt:lpstr>
      <vt:lpstr>三、  中國古代的紙幣  </vt:lpstr>
      <vt:lpstr>3.1  紙幣的出現</vt:lpstr>
      <vt:lpstr>3.2  北宋的鹽引、茶引</vt:lpstr>
      <vt:lpstr>3.3  紙幣的出現：交子</vt:lpstr>
      <vt:lpstr>3.4  官方發行的紙幣</vt:lpstr>
      <vt:lpstr>3.5  不兌換紙幣</vt:lpstr>
      <vt:lpstr>3.6  元代的稱提之術</vt:lpstr>
      <vt:lpstr>四、  貨幣創造</vt:lpstr>
      <vt:lpstr>4.1  法定貨幣</vt:lpstr>
      <vt:lpstr>4.2  錢莊</vt:lpstr>
      <vt:lpstr>4.3  信用合作社</vt:lpstr>
      <vt:lpstr>4.4  銀行</vt:lpstr>
      <vt:lpstr>4.5 貨幣的創造</vt:lpstr>
      <vt:lpstr>4.6  貨幣計數</vt:lpstr>
      <vt:lpstr>4.7  台灣貨幣計數</vt:lpstr>
      <vt:lpstr>五、  利率與儲蓄 </vt:lpstr>
      <vt:lpstr>投影片 36</vt:lpstr>
      <vt:lpstr>投影片 37</vt:lpstr>
      <vt:lpstr>5.3  利率與借貸</vt:lpstr>
      <vt:lpstr>5.4  借貸市場</vt:lpstr>
      <vt:lpstr>投影片 40</vt:lpstr>
      <vt:lpstr>投影片 41</vt:lpstr>
      <vt:lpstr>投影片 42</vt:lpstr>
      <vt:lpstr>5.8  不同的存款類型</vt:lpstr>
      <vt:lpstr>5.9  利率結構</vt:lpstr>
      <vt:lpstr>5.10   五大銀行平均存款利率 </vt:lpstr>
      <vt:lpstr>5.11  其他利率</vt:lpstr>
      <vt:lpstr>5.12  央行貼放利率</vt:lpstr>
      <vt:lpstr>5.13  美國的利率變動 1951-2010</vt:lpstr>
      <vt:lpstr>六、  金融市場</vt:lpstr>
      <vt:lpstr>6.1  風險</vt:lpstr>
      <vt:lpstr>6.2  風險貼水</vt:lpstr>
      <vt:lpstr>6.3  風險與報酬率</vt:lpstr>
      <vt:lpstr>6.4  金融工具</vt:lpstr>
      <vt:lpstr>6.5  股票與存託憑證</vt:lpstr>
      <vt:lpstr>6.6 股票與交易成本</vt:lpstr>
      <vt:lpstr>6.7  短期融資工具</vt:lpstr>
      <vt:lpstr>6.8  長期融資工具</vt:lpstr>
      <vt:lpstr>6.9  金融市場（以到期期限分類）</vt:lpstr>
      <vt:lpstr>6.10  金融市場</vt:lpstr>
      <vt:lpstr>七、  中央銀行</vt:lpstr>
      <vt:lpstr>7.1  英格蘭銀行</vt:lpstr>
      <vt:lpstr>7.2  美國聯邦準備銀行的起源</vt:lpstr>
      <vt:lpstr>7.3   美國聯準會</vt:lpstr>
      <vt:lpstr>7.4   美國聯準會的運作</vt:lpstr>
      <vt:lpstr>7.5 台灣的中央銀行法</vt:lpstr>
      <vt:lpstr>7.6  中央銀行角色與任務 </vt:lpstr>
      <vt:lpstr>7.7  中央銀行的特質 </vt:lpstr>
      <vt:lpstr>八、  貨幣政策工具</vt:lpstr>
      <vt:lpstr>8.1  管子的輕重之術</vt:lpstr>
      <vt:lpstr>8.2  貨幣政策的目標 </vt:lpstr>
      <vt:lpstr>8.3  貨幣政策工具</vt:lpstr>
      <vt:lpstr>8.4  貨幣政策基本架構</vt:lpstr>
      <vt:lpstr>8.5  存款準備率 </vt:lpstr>
      <vt:lpstr>8.6  應提準備率</vt:lpstr>
      <vt:lpstr>8.7  貼現窗口</vt:lpstr>
      <vt:lpstr>8.8  公開市場操作</vt:lpstr>
      <vt:lpstr>8.9  「喝咖啡」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Chunsin Hwang</cp:lastModifiedBy>
  <cp:revision>330</cp:revision>
  <dcterms:created xsi:type="dcterms:W3CDTF">2010-10-22T21:58:55Z</dcterms:created>
  <dcterms:modified xsi:type="dcterms:W3CDTF">2017-12-03T22:45:54Z</dcterms:modified>
</cp:coreProperties>
</file>